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75" r:id="rId2"/>
    <p:sldId id="277" r:id="rId3"/>
    <p:sldId id="278" r:id="rId4"/>
    <p:sldId id="279" r:id="rId5"/>
    <p:sldId id="280" r:id="rId6"/>
    <p:sldId id="281" r:id="rId7"/>
    <p:sldId id="256" r:id="rId8"/>
    <p:sldId id="258" r:id="rId9"/>
    <p:sldId id="257" r:id="rId10"/>
    <p:sldId id="259" r:id="rId11"/>
    <p:sldId id="276" r:id="rId12"/>
    <p:sldId id="260" r:id="rId13"/>
    <p:sldId id="264" r:id="rId14"/>
    <p:sldId id="265" r:id="rId15"/>
    <p:sldId id="266" r:id="rId16"/>
    <p:sldId id="269" r:id="rId17"/>
    <p:sldId id="270" r:id="rId18"/>
    <p:sldId id="282" r:id="rId19"/>
    <p:sldId id="283" r:id="rId20"/>
    <p:sldId id="271" r:id="rId21"/>
    <p:sldId id="273" r:id="rId22"/>
    <p:sldId id="274" r:id="rId2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94698"/>
  </p:normalViewPr>
  <p:slideViewPr>
    <p:cSldViewPr snapToObjects="1">
      <p:cViewPr varScale="1">
        <p:scale>
          <a:sx n="52" d="100"/>
          <a:sy n="52" d="100"/>
        </p:scale>
        <p:origin x="2346" y="90"/>
      </p:cViewPr>
      <p:guideLst>
        <p:guide orient="horz" pos="167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B82B6-60F6-6340-8D4B-A08EEB79ED09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C98F6-B5E8-B345-AB50-BFC00A84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6A3C-E7EC-4C12-AFA8-F4EF844997FE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FC21-8DD8-4107-921A-C844BC2CCB9B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6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A3FB-A055-4E76-959A-7259A4F7DE18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9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CCC6-A72C-4B1B-9336-871FEB5BDC7E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8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8A0C-30E7-4CCA-A27E-C74D6234B95B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FACC-1966-4041-B051-04A11874090E}" type="datetime1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1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0C5C-1F03-48D8-9D2E-A129C9CB02DA}" type="datetime1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3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0B62-5E28-48C4-8802-10FBEA36E141}" type="datetime1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2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C5AE-1DAD-496A-95AE-5E43A5CAE93B}" type="datetime1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26F0-B875-429F-912A-0FC2FFAA0B78}" type="datetime1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4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AC96-C4F1-45CC-B95D-29654A807A37}" type="datetime1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3ACD-DFEA-46CA-89A4-8D4B6B270ABD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0988-944F-754F-8EF9-BC85A851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CD268E8-4AC7-B74E-9294-D47A32717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46" y="4547326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Band Basics</a:t>
            </a:r>
            <a:endParaRPr lang="en-US" sz="5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73AADAE-43CE-9E4C-ABCD-90A57F4A1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478346" y="5267173"/>
            <a:ext cx="5829300" cy="719847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6A6DD5C5-F4DC-CA4A-B23F-42E17AB90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478346" y="4004152"/>
            <a:ext cx="5829300" cy="719847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9079E454-8D85-8341-A279-60A15F969C06}"/>
              </a:ext>
            </a:extLst>
          </p:cNvPr>
          <p:cNvSpPr txBox="1">
            <a:spLocks/>
          </p:cNvSpPr>
          <p:nvPr/>
        </p:nvSpPr>
        <p:spPr>
          <a:xfrm>
            <a:off x="332656" y="6464452"/>
            <a:ext cx="6120680" cy="699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Name:____________________________</a:t>
            </a:r>
            <a:endParaRPr lang="en-US" sz="32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079E454-8D85-8341-A279-60A15F969C06}"/>
              </a:ext>
            </a:extLst>
          </p:cNvPr>
          <p:cNvSpPr txBox="1">
            <a:spLocks/>
          </p:cNvSpPr>
          <p:nvPr/>
        </p:nvSpPr>
        <p:spPr>
          <a:xfrm>
            <a:off x="332656" y="7164288"/>
            <a:ext cx="6120680" cy="699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Instrument:_______________________</a:t>
            </a:r>
            <a:endParaRPr lang="en-US" sz="32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079E454-8D85-8341-A279-60A15F969C06}"/>
              </a:ext>
            </a:extLst>
          </p:cNvPr>
          <p:cNvSpPr txBox="1">
            <a:spLocks/>
          </p:cNvSpPr>
          <p:nvPr/>
        </p:nvSpPr>
        <p:spPr>
          <a:xfrm>
            <a:off x="332656" y="7864124"/>
            <a:ext cx="6120680" cy="699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Band Locker #:___________________</a:t>
            </a:r>
            <a:endParaRPr lang="en-US" sz="32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696745"/>
            <a:ext cx="3573016" cy="283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Rest Value Tree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73D7866-13AE-474C-B384-6BDC8B58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780" y="2306993"/>
            <a:ext cx="440439" cy="132490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BD7B8E-B83F-C44D-A90C-A48A5142E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7" y="6741561"/>
            <a:ext cx="213456" cy="463714"/>
          </a:xfrm>
          <a:prstGeom prst="rect">
            <a:avLst/>
          </a:prstGeom>
        </p:spPr>
      </p:pic>
      <p:pic>
        <p:nvPicPr>
          <p:cNvPr id="30" name="Picture 29" descr="A picture containing ax, drawing, umbrella&#10;&#10;Description automatically generated">
            <a:extLst>
              <a:ext uri="{FF2B5EF4-FFF2-40B4-BE49-F238E27FC236}">
                <a16:creationId xmlns:a16="http://schemas.microsoft.com/office/drawing/2014/main" id="{EC3D2BDA-C2D7-BC4B-997A-1D0CC1606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84" y="3884627"/>
            <a:ext cx="156411" cy="463714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BDE6CEE0-805A-4144-9588-883BAED2B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760" y="2961015"/>
            <a:ext cx="511559" cy="132490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684421-86EA-8843-B2C1-88DE13C9F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76" y="5440255"/>
            <a:ext cx="233697" cy="494996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C59B344-FE32-1344-8C56-86E49BFC9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903" y="2955358"/>
            <a:ext cx="511559" cy="132490"/>
          </a:xfrm>
          <a:prstGeom prst="rect">
            <a:avLst/>
          </a:prstGeom>
        </p:spPr>
      </p:pic>
      <p:pic>
        <p:nvPicPr>
          <p:cNvPr id="16" name="Picture 15" descr="A picture containing ax, drawing, umbrella&#10;&#10;Description automatically generated">
            <a:extLst>
              <a:ext uri="{FF2B5EF4-FFF2-40B4-BE49-F238E27FC236}">
                <a16:creationId xmlns:a16="http://schemas.microsoft.com/office/drawing/2014/main" id="{E7F10662-DD39-ED4E-AA1B-CE3652073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817" y="3884627"/>
            <a:ext cx="156411" cy="463714"/>
          </a:xfrm>
          <a:prstGeom prst="rect">
            <a:avLst/>
          </a:prstGeom>
        </p:spPr>
      </p:pic>
      <p:pic>
        <p:nvPicPr>
          <p:cNvPr id="17" name="Picture 16" descr="A picture containing ax, drawing, umbrella&#10;&#10;Description automatically generated">
            <a:extLst>
              <a:ext uri="{FF2B5EF4-FFF2-40B4-BE49-F238E27FC236}">
                <a16:creationId xmlns:a16="http://schemas.microsoft.com/office/drawing/2014/main" id="{007379EB-552D-B54E-819D-4F2F02755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444" y="3884627"/>
            <a:ext cx="156411" cy="463714"/>
          </a:xfrm>
          <a:prstGeom prst="rect">
            <a:avLst/>
          </a:prstGeom>
        </p:spPr>
      </p:pic>
      <p:pic>
        <p:nvPicPr>
          <p:cNvPr id="19" name="Picture 18" descr="A picture containing ax, drawing, umbrella&#10;&#10;Description automatically generated">
            <a:extLst>
              <a:ext uri="{FF2B5EF4-FFF2-40B4-BE49-F238E27FC236}">
                <a16:creationId xmlns:a16="http://schemas.microsoft.com/office/drawing/2014/main" id="{649A7EF1-32EC-DC45-8ACA-CF179905F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004" y="3884627"/>
            <a:ext cx="156411" cy="463714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DF6BA-0119-7948-BED7-34880692C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870" y="5440255"/>
            <a:ext cx="233697" cy="494996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89AC4A-E1B6-1C47-B36A-F5D867180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6110" y="5467772"/>
            <a:ext cx="233697" cy="494996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A23BEF-8F09-D14B-8F46-1B13715F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759" y="5466528"/>
            <a:ext cx="233697" cy="494996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3FA10E-4D47-C54E-88B8-17C6E1AE5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0953" y="5459325"/>
            <a:ext cx="233697" cy="494996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CD2E80-61F4-324A-9D5C-43C0C494D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915" y="5459325"/>
            <a:ext cx="233697" cy="494996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1AA33-F35F-1549-B6B7-C9EF88162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878" y="5440255"/>
            <a:ext cx="233697" cy="494996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D409C1-57DF-A040-B1EA-2CFFBEB7F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893" y="5459325"/>
            <a:ext cx="233697" cy="494996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2C7CC8-951A-2349-A428-B083DD0F8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81" y="6741561"/>
            <a:ext cx="213456" cy="463714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C9F7B5-0FFD-9F47-B0A6-9CDA74969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72" y="6741561"/>
            <a:ext cx="213456" cy="463714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4497DB-5A96-8E4D-A166-7830309E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576" y="6741561"/>
            <a:ext cx="213456" cy="463714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AF2BB0-2674-AD4B-A3C9-201D2B200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90" y="6741561"/>
            <a:ext cx="213456" cy="463714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30D70B-FD37-FB47-B296-1BDE8EE7A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694" y="6741561"/>
            <a:ext cx="213456" cy="463714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6D5B32-0BB2-A545-901E-0580EDF79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085" y="6741561"/>
            <a:ext cx="213456" cy="463714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A81B8E-BE0B-F64B-9E3D-240DC2A1E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389" y="6741561"/>
            <a:ext cx="213456" cy="463714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85BC3C-263A-C14D-A6E1-BB625476B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354" y="6741561"/>
            <a:ext cx="213456" cy="463714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355687-864A-F14F-8C4B-EABF13FF4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658" y="6741561"/>
            <a:ext cx="213456" cy="463714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585FDC-6375-6A41-B20A-CF4F9B813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049" y="6741561"/>
            <a:ext cx="213456" cy="463714"/>
          </a:xfrm>
          <a:prstGeom prst="rect">
            <a:avLst/>
          </a:prstGeom>
        </p:spPr>
      </p:pic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6D7C03-1CF6-1446-894B-8EA14B390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353" y="6741561"/>
            <a:ext cx="213456" cy="463714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8298BB-61BD-8E43-9749-BBDDAA451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77" y="6746191"/>
            <a:ext cx="213456" cy="463714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AF36A6-8C92-1D44-98F8-DEA609FAF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881" y="6746191"/>
            <a:ext cx="213456" cy="463714"/>
          </a:xfrm>
          <a:prstGeom prst="rect">
            <a:avLst/>
          </a:prstGeom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62B3C4-5015-BB4E-8B37-EB44C60C4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272" y="6746191"/>
            <a:ext cx="213456" cy="463714"/>
          </a:xfrm>
          <a:prstGeom prst="rect">
            <a:avLst/>
          </a:prstGeom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D76E04-E708-6A43-AEF0-4DDCB4A1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576" y="6746191"/>
            <a:ext cx="213456" cy="463714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B2E9163-AD31-2C47-B4C6-8E9D5DA154E7}"/>
              </a:ext>
            </a:extLst>
          </p:cNvPr>
          <p:cNvCxnSpPr>
            <a:cxnSpLocks/>
          </p:cNvCxnSpPr>
          <p:nvPr/>
        </p:nvCxnSpPr>
        <p:spPr>
          <a:xfrm flipV="1">
            <a:off x="2036266" y="2490555"/>
            <a:ext cx="860243" cy="3469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2EDEAB-B37D-114E-978D-804ECA208A64}"/>
              </a:ext>
            </a:extLst>
          </p:cNvPr>
          <p:cNvCxnSpPr>
            <a:cxnSpLocks/>
          </p:cNvCxnSpPr>
          <p:nvPr/>
        </p:nvCxnSpPr>
        <p:spPr>
          <a:xfrm>
            <a:off x="3850122" y="2501820"/>
            <a:ext cx="860243" cy="3674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6F046C6-8BAE-014D-BD2D-31ABAA1BB25A}"/>
              </a:ext>
            </a:extLst>
          </p:cNvPr>
          <p:cNvCxnSpPr>
            <a:cxnSpLocks/>
          </p:cNvCxnSpPr>
          <p:nvPr/>
        </p:nvCxnSpPr>
        <p:spPr>
          <a:xfrm flipV="1">
            <a:off x="514553" y="3284593"/>
            <a:ext cx="621317" cy="3872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B4A819-32AA-5B40-AFB2-150A4275FCD7}"/>
              </a:ext>
            </a:extLst>
          </p:cNvPr>
          <p:cNvCxnSpPr>
            <a:cxnSpLocks/>
          </p:cNvCxnSpPr>
          <p:nvPr/>
        </p:nvCxnSpPr>
        <p:spPr>
          <a:xfrm flipV="1">
            <a:off x="4182855" y="3284593"/>
            <a:ext cx="621317" cy="3872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1A55A3E-A3DB-E041-8781-BDD009378422}"/>
              </a:ext>
            </a:extLst>
          </p:cNvPr>
          <p:cNvCxnSpPr>
            <a:cxnSpLocks/>
          </p:cNvCxnSpPr>
          <p:nvPr/>
        </p:nvCxnSpPr>
        <p:spPr>
          <a:xfrm>
            <a:off x="1717435" y="3295781"/>
            <a:ext cx="642372" cy="3760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A688641-C075-254C-A239-6C7D258D4552}"/>
              </a:ext>
            </a:extLst>
          </p:cNvPr>
          <p:cNvCxnSpPr>
            <a:cxnSpLocks/>
          </p:cNvCxnSpPr>
          <p:nvPr/>
        </p:nvCxnSpPr>
        <p:spPr>
          <a:xfrm>
            <a:off x="5496107" y="3310010"/>
            <a:ext cx="642372" cy="3760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EF9539F-E208-5449-9E54-E66702018CB5}"/>
              </a:ext>
            </a:extLst>
          </p:cNvPr>
          <p:cNvCxnSpPr>
            <a:cxnSpLocks/>
          </p:cNvCxnSpPr>
          <p:nvPr/>
        </p:nvCxnSpPr>
        <p:spPr>
          <a:xfrm flipV="1">
            <a:off x="208846" y="4572000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F85486D-B511-F34D-A64E-A0FBCDF9C32B}"/>
              </a:ext>
            </a:extLst>
          </p:cNvPr>
          <p:cNvCxnSpPr>
            <a:cxnSpLocks/>
          </p:cNvCxnSpPr>
          <p:nvPr/>
        </p:nvCxnSpPr>
        <p:spPr>
          <a:xfrm flipV="1">
            <a:off x="2346510" y="4633461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DCBFAB8-29A0-CB45-B45E-31E6EF6F0B09}"/>
              </a:ext>
            </a:extLst>
          </p:cNvPr>
          <p:cNvCxnSpPr>
            <a:cxnSpLocks/>
          </p:cNvCxnSpPr>
          <p:nvPr/>
        </p:nvCxnSpPr>
        <p:spPr>
          <a:xfrm flipV="1">
            <a:off x="3922791" y="4592284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6CCE75C-3D55-0C42-84C0-F9428FAB45A0}"/>
              </a:ext>
            </a:extLst>
          </p:cNvPr>
          <p:cNvCxnSpPr>
            <a:cxnSpLocks/>
          </p:cNvCxnSpPr>
          <p:nvPr/>
        </p:nvCxnSpPr>
        <p:spPr>
          <a:xfrm flipV="1">
            <a:off x="5888717" y="4546317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071220-8DB4-1C4F-8791-EFB8CE4E5DA5}"/>
              </a:ext>
            </a:extLst>
          </p:cNvPr>
          <p:cNvCxnSpPr>
            <a:cxnSpLocks/>
          </p:cNvCxnSpPr>
          <p:nvPr/>
        </p:nvCxnSpPr>
        <p:spPr>
          <a:xfrm>
            <a:off x="752823" y="4545665"/>
            <a:ext cx="383047" cy="6778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599150-A6C0-014C-8253-B0A1110FEDC2}"/>
              </a:ext>
            </a:extLst>
          </p:cNvPr>
          <p:cNvCxnSpPr>
            <a:cxnSpLocks/>
          </p:cNvCxnSpPr>
          <p:nvPr/>
        </p:nvCxnSpPr>
        <p:spPr>
          <a:xfrm>
            <a:off x="2881415" y="4639771"/>
            <a:ext cx="383047" cy="6778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6F7FE1B-A658-2645-85DF-2F3C8EC61920}"/>
              </a:ext>
            </a:extLst>
          </p:cNvPr>
          <p:cNvCxnSpPr>
            <a:cxnSpLocks/>
          </p:cNvCxnSpPr>
          <p:nvPr/>
        </p:nvCxnSpPr>
        <p:spPr>
          <a:xfrm>
            <a:off x="4553192" y="4577230"/>
            <a:ext cx="383047" cy="6778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8CB310A-85F1-414F-94BC-A26E06E170E7}"/>
              </a:ext>
            </a:extLst>
          </p:cNvPr>
          <p:cNvCxnSpPr>
            <a:cxnSpLocks/>
          </p:cNvCxnSpPr>
          <p:nvPr/>
        </p:nvCxnSpPr>
        <p:spPr>
          <a:xfrm>
            <a:off x="6353400" y="4548976"/>
            <a:ext cx="383047" cy="6778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8D670E9-5A6F-5E4C-8B5A-D7B5FEA87F6A}"/>
              </a:ext>
            </a:extLst>
          </p:cNvPr>
          <p:cNvCxnSpPr>
            <a:cxnSpLocks/>
          </p:cNvCxnSpPr>
          <p:nvPr/>
        </p:nvCxnSpPr>
        <p:spPr>
          <a:xfrm flipV="1">
            <a:off x="154307" y="6022795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DCEF3F7-1C17-4942-8378-D81A93212EE7}"/>
              </a:ext>
            </a:extLst>
          </p:cNvPr>
          <p:cNvCxnSpPr>
            <a:cxnSpLocks/>
          </p:cNvCxnSpPr>
          <p:nvPr/>
        </p:nvCxnSpPr>
        <p:spPr>
          <a:xfrm flipV="1">
            <a:off x="1050001" y="6028807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3C26B8E-4A03-F54A-956C-F4FB89119594}"/>
              </a:ext>
            </a:extLst>
          </p:cNvPr>
          <p:cNvCxnSpPr>
            <a:cxnSpLocks/>
          </p:cNvCxnSpPr>
          <p:nvPr/>
        </p:nvCxnSpPr>
        <p:spPr>
          <a:xfrm flipV="1">
            <a:off x="2074977" y="6003753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2900FC8-AB99-A64D-A65D-86732A3C6857}"/>
              </a:ext>
            </a:extLst>
          </p:cNvPr>
          <p:cNvCxnSpPr>
            <a:cxnSpLocks/>
          </p:cNvCxnSpPr>
          <p:nvPr/>
        </p:nvCxnSpPr>
        <p:spPr>
          <a:xfrm flipV="1">
            <a:off x="3809082" y="6009451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3917CE1-D1C0-2B45-9D72-3B3AA739BF6B}"/>
              </a:ext>
            </a:extLst>
          </p:cNvPr>
          <p:cNvCxnSpPr>
            <a:cxnSpLocks/>
          </p:cNvCxnSpPr>
          <p:nvPr/>
        </p:nvCxnSpPr>
        <p:spPr>
          <a:xfrm flipV="1">
            <a:off x="4662320" y="6001882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C56ADB5-C5CA-A740-A7F0-B9BEE7ECB9C1}"/>
              </a:ext>
            </a:extLst>
          </p:cNvPr>
          <p:cNvCxnSpPr>
            <a:cxnSpLocks/>
          </p:cNvCxnSpPr>
          <p:nvPr/>
        </p:nvCxnSpPr>
        <p:spPr>
          <a:xfrm flipV="1">
            <a:off x="5576164" y="6022795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F9F7377-88F1-8A48-83FD-5475FA2AE115}"/>
              </a:ext>
            </a:extLst>
          </p:cNvPr>
          <p:cNvCxnSpPr>
            <a:cxnSpLocks/>
          </p:cNvCxnSpPr>
          <p:nvPr/>
        </p:nvCxnSpPr>
        <p:spPr>
          <a:xfrm flipV="1">
            <a:off x="6388761" y="6009451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9A7FB7A-B3E2-024F-A9C0-3A935A0BD8FA}"/>
              </a:ext>
            </a:extLst>
          </p:cNvPr>
          <p:cNvCxnSpPr>
            <a:cxnSpLocks/>
          </p:cNvCxnSpPr>
          <p:nvPr/>
        </p:nvCxnSpPr>
        <p:spPr>
          <a:xfrm>
            <a:off x="435954" y="6028144"/>
            <a:ext cx="156969" cy="6049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89B0C33-C4A8-194B-BEE7-37343DFC3B73}"/>
              </a:ext>
            </a:extLst>
          </p:cNvPr>
          <p:cNvCxnSpPr>
            <a:cxnSpLocks/>
          </p:cNvCxnSpPr>
          <p:nvPr/>
        </p:nvCxnSpPr>
        <p:spPr>
          <a:xfrm>
            <a:off x="1432547" y="6049057"/>
            <a:ext cx="156969" cy="6049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861EEED-68C1-514A-B2A1-B70CDEE6EED6}"/>
              </a:ext>
            </a:extLst>
          </p:cNvPr>
          <p:cNvCxnSpPr>
            <a:cxnSpLocks/>
          </p:cNvCxnSpPr>
          <p:nvPr/>
        </p:nvCxnSpPr>
        <p:spPr>
          <a:xfrm>
            <a:off x="2387902" y="6049057"/>
            <a:ext cx="156969" cy="6049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B112B4-FB9C-B045-9A10-77B0B0605053}"/>
              </a:ext>
            </a:extLst>
          </p:cNvPr>
          <p:cNvCxnSpPr>
            <a:cxnSpLocks/>
          </p:cNvCxnSpPr>
          <p:nvPr/>
        </p:nvCxnSpPr>
        <p:spPr>
          <a:xfrm>
            <a:off x="3229876" y="6041938"/>
            <a:ext cx="156969" cy="6049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E35E7FF-CD54-484C-9C5F-7BFCDBA9AA6A}"/>
              </a:ext>
            </a:extLst>
          </p:cNvPr>
          <p:cNvCxnSpPr>
            <a:cxnSpLocks/>
          </p:cNvCxnSpPr>
          <p:nvPr/>
        </p:nvCxnSpPr>
        <p:spPr>
          <a:xfrm flipV="1">
            <a:off x="2970672" y="6049057"/>
            <a:ext cx="171738" cy="631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83A7452-B815-5248-8317-16801876C53B}"/>
              </a:ext>
            </a:extLst>
          </p:cNvPr>
          <p:cNvCxnSpPr>
            <a:cxnSpLocks/>
          </p:cNvCxnSpPr>
          <p:nvPr/>
        </p:nvCxnSpPr>
        <p:spPr>
          <a:xfrm>
            <a:off x="4121340" y="6035926"/>
            <a:ext cx="156969" cy="6049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38A058A-F5F1-2549-B7F1-3BBF190D37B1}"/>
              </a:ext>
            </a:extLst>
          </p:cNvPr>
          <p:cNvCxnSpPr>
            <a:cxnSpLocks/>
          </p:cNvCxnSpPr>
          <p:nvPr/>
        </p:nvCxnSpPr>
        <p:spPr>
          <a:xfrm>
            <a:off x="4959809" y="6022582"/>
            <a:ext cx="156969" cy="6049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4398877-FA07-2148-B958-6D3822868844}"/>
              </a:ext>
            </a:extLst>
          </p:cNvPr>
          <p:cNvCxnSpPr>
            <a:cxnSpLocks/>
          </p:cNvCxnSpPr>
          <p:nvPr/>
        </p:nvCxnSpPr>
        <p:spPr>
          <a:xfrm>
            <a:off x="5871908" y="6049355"/>
            <a:ext cx="156969" cy="6049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F04AFC6-B547-A64E-B41E-E3AFD4CDC67A}"/>
              </a:ext>
            </a:extLst>
          </p:cNvPr>
          <p:cNvCxnSpPr>
            <a:cxnSpLocks/>
          </p:cNvCxnSpPr>
          <p:nvPr/>
        </p:nvCxnSpPr>
        <p:spPr>
          <a:xfrm>
            <a:off x="6667991" y="6030015"/>
            <a:ext cx="156969" cy="6049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6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Time Signatures</a:t>
            </a:r>
            <a:endParaRPr lang="en-US" sz="5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485832" y="1996564"/>
            <a:ext cx="5650954" cy="51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The TOP number tells you </a:t>
            </a:r>
            <a:r>
              <a:rPr lang="en-US" sz="1600" u="sng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how many beats</a:t>
            </a:r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 there are per bar.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D8A066B-BCBB-114F-BAA0-B3877D216350}"/>
              </a:ext>
            </a:extLst>
          </p:cNvPr>
          <p:cNvSpPr txBox="1">
            <a:spLocks/>
          </p:cNvSpPr>
          <p:nvPr/>
        </p:nvSpPr>
        <p:spPr>
          <a:xfrm>
            <a:off x="485832" y="2642964"/>
            <a:ext cx="5982994" cy="406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The BOTTOM number tells you </a:t>
            </a:r>
            <a:r>
              <a:rPr lang="en-US" sz="1600" u="sng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what kind of note</a:t>
            </a:r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 gets one beat.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84" y="5757125"/>
            <a:ext cx="567017" cy="1429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62" y="3525085"/>
            <a:ext cx="631512" cy="1408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67" y="3480268"/>
            <a:ext cx="588515" cy="14376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7" y="3406037"/>
            <a:ext cx="623450" cy="14215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9" y="5633777"/>
            <a:ext cx="585828" cy="14188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00" y="5724858"/>
            <a:ext cx="583141" cy="1400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9" y="8065054"/>
            <a:ext cx="583141" cy="720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03" y="7879631"/>
            <a:ext cx="567017" cy="905615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754587" y="3480268"/>
            <a:ext cx="1304865" cy="51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Four beats per bar.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771295" y="4229154"/>
            <a:ext cx="1433569" cy="69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Quarter note gets one beat.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2785344" y="3480268"/>
            <a:ext cx="1304865" cy="51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Three beats per bar.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2802052" y="4229154"/>
            <a:ext cx="1433569" cy="69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Quarter note gets one beat.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4863090" y="3480268"/>
            <a:ext cx="1304865" cy="51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Two beats per bar.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4879798" y="4229154"/>
            <a:ext cx="1433569" cy="69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Quarter note gets one beat.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794613" y="5413814"/>
            <a:ext cx="1508054" cy="743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Six beats per bar. (Feels like two big beats.)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811321" y="6392634"/>
            <a:ext cx="1433569" cy="69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Eighth note gets one beat.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2853275" y="5796148"/>
            <a:ext cx="1508054" cy="513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Nine beats per bar. (Feels like three big beats.)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2869983" y="6545034"/>
            <a:ext cx="1433569" cy="69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Eighth note gets one beat.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5062967" y="5292080"/>
            <a:ext cx="1304865" cy="1017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Two beats per bar. (Feels like a fast 4/4.)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5079675" y="6545034"/>
            <a:ext cx="1433569" cy="69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Half note gets one beat.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879085" y="7879631"/>
            <a:ext cx="1508054" cy="955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Stands for “common time” which is 4/4.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5042432" y="7862743"/>
            <a:ext cx="1508054" cy="955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Stands for “cut common time” which is 2/2.)</a:t>
            </a:r>
            <a:endParaRPr lang="en-US" sz="16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Dynamics</a:t>
            </a:r>
            <a:endParaRPr lang="en-US" sz="5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BACDD6-B90E-F544-93BF-CBD590DBC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43" y="2973030"/>
            <a:ext cx="460570" cy="52572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F30FEB-1C86-D447-8D5E-B9C58FA0C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06" y="2086601"/>
            <a:ext cx="718937" cy="52572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C522E2-6134-D149-9784-B2FF30E5A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843" y="3698324"/>
            <a:ext cx="748144" cy="52572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36430A-C39E-0D46-B82A-C9A2E386D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53" y="4659723"/>
            <a:ext cx="716690" cy="393169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F1AA3A-32CF-C648-928E-47C6C1E6D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672" y="6167281"/>
            <a:ext cx="736911" cy="393169"/>
          </a:xfrm>
          <a:prstGeom prst="rect">
            <a:avLst/>
          </a:prstGeom>
        </p:spPr>
      </p:pic>
      <p:pic>
        <p:nvPicPr>
          <p:cNvPr id="16" name="Picture 15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BA8331BD-5A6B-624F-9952-A32DB78A8A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843" y="5338436"/>
            <a:ext cx="399908" cy="39316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D1FED8-F4F1-094F-AA58-13BF89EDAAD7}"/>
              </a:ext>
            </a:extLst>
          </p:cNvPr>
          <p:cNvSpPr txBox="1">
            <a:spLocks/>
          </p:cNvSpPr>
          <p:nvPr/>
        </p:nvSpPr>
        <p:spPr>
          <a:xfrm>
            <a:off x="1759700" y="2178519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Fortissimo – Very Loud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C5990B-852A-2047-A9C0-0790797EA233}"/>
              </a:ext>
            </a:extLst>
          </p:cNvPr>
          <p:cNvSpPr txBox="1">
            <a:spLocks/>
          </p:cNvSpPr>
          <p:nvPr/>
        </p:nvSpPr>
        <p:spPr>
          <a:xfrm>
            <a:off x="1759700" y="2984175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Forte – Loud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09F8560-6D4A-BA4D-AE0A-6DE3102A650E}"/>
              </a:ext>
            </a:extLst>
          </p:cNvPr>
          <p:cNvSpPr txBox="1">
            <a:spLocks/>
          </p:cNvSpPr>
          <p:nvPr/>
        </p:nvSpPr>
        <p:spPr>
          <a:xfrm>
            <a:off x="1759700" y="3667402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Mezzo-Forte – Moderately Loud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B0C8C21-4E44-D54E-8675-C92988188DAE}"/>
              </a:ext>
            </a:extLst>
          </p:cNvPr>
          <p:cNvSpPr txBox="1">
            <a:spLocks/>
          </p:cNvSpPr>
          <p:nvPr/>
        </p:nvSpPr>
        <p:spPr>
          <a:xfrm>
            <a:off x="1759700" y="4572000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Mezzo-Piano – Moderately Soft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95A829B-801A-A74F-A768-D8EEA5C5575B}"/>
              </a:ext>
            </a:extLst>
          </p:cNvPr>
          <p:cNvSpPr txBox="1">
            <a:spLocks/>
          </p:cNvSpPr>
          <p:nvPr/>
        </p:nvSpPr>
        <p:spPr>
          <a:xfrm>
            <a:off x="1759699" y="5259695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Piano – Soft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04E7899-9608-CC47-BEDC-F6D537C05D2B}"/>
              </a:ext>
            </a:extLst>
          </p:cNvPr>
          <p:cNvSpPr txBox="1">
            <a:spLocks/>
          </p:cNvSpPr>
          <p:nvPr/>
        </p:nvSpPr>
        <p:spPr>
          <a:xfrm>
            <a:off x="1759699" y="6065351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Pianissimo – Very Soft</a:t>
            </a:r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91B1E039-3529-214F-9B5F-F5DA9842E2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334" y="7046098"/>
            <a:ext cx="1485744" cy="607078"/>
          </a:xfrm>
          <a:prstGeom prst="rect">
            <a:avLst/>
          </a:prstGeom>
        </p:spPr>
      </p:pic>
      <p:pic>
        <p:nvPicPr>
          <p:cNvPr id="11" name="Picture 10" descr="A close up of an animal&#10;&#10;Description automatically generated">
            <a:extLst>
              <a:ext uri="{FF2B5EF4-FFF2-40B4-BE49-F238E27FC236}">
                <a16:creationId xmlns:a16="http://schemas.microsoft.com/office/drawing/2014/main" id="{20AC5650-186F-7A43-848C-90AC29809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843" y="8019649"/>
            <a:ext cx="1485744" cy="60707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FE5318E-53F5-C14C-B823-DE0993DA6C47}"/>
              </a:ext>
            </a:extLst>
          </p:cNvPr>
          <p:cNvSpPr txBox="1">
            <a:spLocks/>
          </p:cNvSpPr>
          <p:nvPr/>
        </p:nvSpPr>
        <p:spPr>
          <a:xfrm>
            <a:off x="2433587" y="6865629"/>
            <a:ext cx="4623779" cy="7779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Crescendo – A gradual increase in dynamics (getting louder)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D8A066B-BCBB-114F-BAA0-B3877D216350}"/>
              </a:ext>
            </a:extLst>
          </p:cNvPr>
          <p:cNvSpPr txBox="1">
            <a:spLocks/>
          </p:cNvSpPr>
          <p:nvPr/>
        </p:nvSpPr>
        <p:spPr>
          <a:xfrm>
            <a:off x="2461587" y="7848791"/>
            <a:ext cx="4623779" cy="7779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Decrescendo (Diminuendo) – A gradual decrease in dynamics (getting softer)</a:t>
            </a:r>
          </a:p>
        </p:txBody>
      </p:sp>
    </p:spTree>
    <p:extLst>
      <p:ext uri="{BB962C8B-B14F-4D97-AF65-F5344CB8AC3E}">
        <p14:creationId xmlns:p14="http://schemas.microsoft.com/office/powerpoint/2010/main" val="42682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The Sound Pyramid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7A3C99-C750-DC48-98CF-9EBCD3758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22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How to Use A Tuner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D637B-E040-104E-9084-3042DDDE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75" y="2267744"/>
            <a:ext cx="5422850" cy="41190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AC2E2D-FE5F-554E-A4D4-D8B9CD163DAE}"/>
              </a:ext>
            </a:extLst>
          </p:cNvPr>
          <p:cNvSpPr txBox="1">
            <a:spLocks/>
          </p:cNvSpPr>
          <p:nvPr/>
        </p:nvSpPr>
        <p:spPr>
          <a:xfrm>
            <a:off x="717576" y="6623611"/>
            <a:ext cx="5422850" cy="16207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*If you sound too high you are </a:t>
            </a:r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SHARP (make your instrument larger)</a:t>
            </a:r>
            <a:endParaRPr lang="en-US" sz="20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  <a:p>
            <a:pPr algn="l"/>
            <a:endParaRPr lang="en-US" sz="20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  <a:p>
            <a:pPr algn="l"/>
            <a:r>
              <a:rPr lang="en-US" sz="20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*If you sound too low you are </a:t>
            </a:r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FLAT</a:t>
            </a:r>
            <a:r>
              <a:rPr lang="en-US" sz="20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 </a:t>
            </a:r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(make your instrument smaller)</a:t>
            </a:r>
            <a:endParaRPr lang="en-US" sz="20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The Keyboard</a:t>
            </a:r>
            <a:endParaRPr lang="en-US" sz="5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pic>
        <p:nvPicPr>
          <p:cNvPr id="9" name="Picture 8" descr="http://www.piano-keyboard-guide.com/wp-content/uploads/2015/05/piano_key_chart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195736"/>
            <a:ext cx="6053234" cy="244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EAC2E2D-FE5F-554E-A4D4-D8B9CD163DAE}"/>
              </a:ext>
            </a:extLst>
          </p:cNvPr>
          <p:cNvSpPr txBox="1">
            <a:spLocks/>
          </p:cNvSpPr>
          <p:nvPr/>
        </p:nvSpPr>
        <p:spPr>
          <a:xfrm>
            <a:off x="188640" y="5472100"/>
            <a:ext cx="6552728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*A semitone is when you move one single step away in either direction.</a:t>
            </a:r>
          </a:p>
          <a:p>
            <a:pPr algn="l"/>
            <a:endParaRPr lang="en-US" sz="2000" dirty="0" smtClean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  <a:p>
            <a:pPr algn="l"/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*A whole tone is when you move two steps away in either direction.</a:t>
            </a:r>
          </a:p>
          <a:p>
            <a:pPr algn="l"/>
            <a:endParaRPr lang="en-US" sz="20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  <a:p>
            <a:pPr algn="l"/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*Pitches that sound the same but are “spelled” differently are called </a:t>
            </a:r>
            <a:r>
              <a:rPr lang="en-US" sz="2000" dirty="0" err="1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enharmonics</a:t>
            </a:r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 (e.g. C# and D</a:t>
            </a:r>
            <a:r>
              <a:rPr lang="en-US" sz="2000" i="1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b</a:t>
            </a:r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 are </a:t>
            </a:r>
            <a:r>
              <a:rPr lang="en-US" sz="2000" dirty="0" err="1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enharmonics</a:t>
            </a:r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)</a:t>
            </a:r>
            <a:endParaRPr lang="en-US" sz="20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Tempo</a:t>
            </a:r>
            <a:endParaRPr lang="en-US" sz="5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0504"/>
              </p:ext>
            </p:extLst>
          </p:nvPr>
        </p:nvGraphicFramePr>
        <p:xfrm>
          <a:off x="168356" y="2440099"/>
          <a:ext cx="6408711" cy="63052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val="3434920465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2624458183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464294075"/>
                    </a:ext>
                  </a:extLst>
                </a:gridCol>
              </a:tblGrid>
              <a:tr h="2257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Abbreviation/Symbol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5868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Accelerando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accel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Gradually getting faster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556858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Allegro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Quick and</a:t>
                      </a:r>
                      <a:r>
                        <a:rPr lang="en-US" baseline="0" dirty="0" smtClean="0"/>
                        <a:t> lively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73642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Andante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r>
                        <a:rPr lang="en-US" baseline="0" dirty="0" smtClean="0"/>
                        <a:t> walking speed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834757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tempo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Return to the original tempo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235072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slow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9730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Ritardando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rit.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baseline="0" dirty="0" err="1" smtClean="0"/>
                        <a:t>ritard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Gradually</a:t>
                      </a:r>
                      <a:r>
                        <a:rPr lang="en-US" baseline="0" dirty="0" smtClean="0"/>
                        <a:t> slowing down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7290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14047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23014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3800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77608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9296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1464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98457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3647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4665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800725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772285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AEAC2E2D-FE5F-554E-A4D4-D8B9CD163DAE}"/>
              </a:ext>
            </a:extLst>
          </p:cNvPr>
          <p:cNvSpPr txBox="1">
            <a:spLocks/>
          </p:cNvSpPr>
          <p:nvPr/>
        </p:nvSpPr>
        <p:spPr>
          <a:xfrm>
            <a:off x="168356" y="1905647"/>
            <a:ext cx="4536504" cy="396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*Tempo refers to the speed of music.</a:t>
            </a:r>
            <a:endParaRPr lang="en-US" sz="20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Articulation</a:t>
            </a:r>
            <a:endParaRPr lang="en-US" sz="5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41224"/>
              </p:ext>
            </p:extLst>
          </p:nvPr>
        </p:nvGraphicFramePr>
        <p:xfrm>
          <a:off x="168356" y="2440099"/>
          <a:ext cx="6408711" cy="65303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val="3434920465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2624458183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464294075"/>
                    </a:ext>
                  </a:extLst>
                </a:gridCol>
              </a:tblGrid>
              <a:tr h="2257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Abbreviation/Symbol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5868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note performed with emphasis or </a:t>
                      </a:r>
                      <a:r>
                        <a:rPr lang="en-US" dirty="0" smtClean="0"/>
                        <a:t>stress.</a:t>
                      </a:r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14047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Legato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Smooth, connected</a:t>
                      </a:r>
                      <a:r>
                        <a:rPr lang="en-US" baseline="0" dirty="0" smtClean="0"/>
                        <a:t> style of </a:t>
                      </a:r>
                      <a:r>
                        <a:rPr lang="en-US" baseline="0" dirty="0" smtClean="0"/>
                        <a:t>articulation.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23014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curved line above or below notes, tells you to play </a:t>
                      </a:r>
                      <a:r>
                        <a:rPr lang="en-US" baseline="0" dirty="0" smtClean="0"/>
                        <a:t>legato.</a:t>
                      </a:r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3800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Staccato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detached, disconnected</a:t>
                      </a:r>
                      <a:r>
                        <a:rPr lang="en-US" baseline="0" dirty="0" smtClean="0"/>
                        <a:t> style of </a:t>
                      </a:r>
                      <a:r>
                        <a:rPr lang="en-US" baseline="0" dirty="0" smtClean="0"/>
                        <a:t>articulation.</a:t>
                      </a:r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77608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Tenuto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Hold the notes for their full </a:t>
                      </a:r>
                      <a:r>
                        <a:rPr lang="en-US" dirty="0" smtClean="0"/>
                        <a:t>value.</a:t>
                      </a:r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9296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1464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98457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AEAC2E2D-FE5F-554E-A4D4-D8B9CD163DAE}"/>
              </a:ext>
            </a:extLst>
          </p:cNvPr>
          <p:cNvSpPr txBox="1">
            <a:spLocks/>
          </p:cNvSpPr>
          <p:nvPr/>
        </p:nvSpPr>
        <p:spPr>
          <a:xfrm>
            <a:off x="168356" y="1905647"/>
            <a:ext cx="6175294" cy="3960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*Articulation refers to the way notes are attacked and spaces between the notes.</a:t>
            </a:r>
            <a:endParaRPr lang="en-US" sz="20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98" y="3448092"/>
            <a:ext cx="264346" cy="160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50" y="3462951"/>
            <a:ext cx="101183" cy="16078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20695" y="6299278"/>
            <a:ext cx="362850" cy="779546"/>
            <a:chOff x="2873869" y="5888954"/>
            <a:chExt cx="362850" cy="7795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869" y="6622781"/>
              <a:ext cx="362850" cy="457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581" y="5888954"/>
              <a:ext cx="181425" cy="60822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913731" y="5319483"/>
            <a:ext cx="181425" cy="798395"/>
            <a:chOff x="2964581" y="4981739"/>
            <a:chExt cx="181425" cy="7983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4444" y="5683082"/>
              <a:ext cx="97052" cy="970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581" y="4981739"/>
              <a:ext cx="181425" cy="60822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07223" y="4293224"/>
            <a:ext cx="1080120" cy="941344"/>
            <a:chOff x="2348880" y="3862190"/>
            <a:chExt cx="1080120" cy="941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2348880" y="4608582"/>
              <a:ext cx="1080120" cy="1949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268" y="3862190"/>
              <a:ext cx="181425" cy="6082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998" y="4014590"/>
              <a:ext cx="181425" cy="6082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288" y="3961856"/>
              <a:ext cx="181425" cy="608228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8" y="2803507"/>
            <a:ext cx="181425" cy="6082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19" y="2803507"/>
            <a:ext cx="181425" cy="6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Form Symbols</a:t>
            </a:r>
            <a:endParaRPr lang="en-US" sz="5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06670"/>
              </p:ext>
            </p:extLst>
          </p:nvPr>
        </p:nvGraphicFramePr>
        <p:xfrm>
          <a:off x="168356" y="1907704"/>
          <a:ext cx="6408711" cy="65074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val="3434920465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2624458183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464294075"/>
                    </a:ext>
                  </a:extLst>
                </a:gridCol>
              </a:tblGrid>
              <a:tr h="2257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Abbreviation/Symbol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5868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Repeat</a:t>
                      </a:r>
                      <a:r>
                        <a:rPr lang="en-US" baseline="0" dirty="0" smtClean="0"/>
                        <a:t> 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 back to the start of the music, or to the “start repeat sign” if there is 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14047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 Repeat 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to this spot once you come to a repeat sign.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23014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Double Bar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Used to show the end of a section of music and the beginning of a new one.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3800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Bar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dirty="0" smtClean="0"/>
                        <a:t>Used to separate bars (AKA</a:t>
                      </a:r>
                      <a:r>
                        <a:rPr lang="en-US" baseline="0" dirty="0" smtClean="0"/>
                        <a:t> measures) of music.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77608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Bar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to show that the piece is over.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9296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Bar</a:t>
                      </a:r>
                      <a:r>
                        <a:rPr lang="en-US" baseline="0" dirty="0" smtClean="0"/>
                        <a:t> Repeat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Repeat the previous bar.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1464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Bar Repeat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Repeat the previous two bars.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98457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Segno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 to this spot when</a:t>
                      </a:r>
                      <a:r>
                        <a:rPr lang="en-US" baseline="0" dirty="0" smtClean="0"/>
                        <a:t> the music says “D.S.” or “Dal Segno”.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96253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coda is an ending section.  Go to this spot when the music says “To</a:t>
                      </a:r>
                      <a:r>
                        <a:rPr lang="en-US" baseline="0" dirty="0" smtClean="0"/>
                        <a:t> Coda”.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48805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54" y="5107480"/>
            <a:ext cx="125165" cy="5228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70" y="4422766"/>
            <a:ext cx="79247" cy="5058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57" y="3662056"/>
            <a:ext cx="121462" cy="556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09" y="2369767"/>
            <a:ext cx="190536" cy="5155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58" y="2962529"/>
            <a:ext cx="200305" cy="5379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68" y="7736938"/>
            <a:ext cx="564685" cy="6133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83" y="7023999"/>
            <a:ext cx="376457" cy="4335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09" y="5876329"/>
            <a:ext cx="324015" cy="2790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36" y="6436498"/>
            <a:ext cx="427962" cy="2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Form Symbols</a:t>
            </a:r>
            <a:endParaRPr lang="en-US" sz="5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58650"/>
              </p:ext>
            </p:extLst>
          </p:nvPr>
        </p:nvGraphicFramePr>
        <p:xfrm>
          <a:off x="168356" y="1907704"/>
          <a:ext cx="6408711" cy="71247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val="3434920465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2624458183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464294075"/>
                    </a:ext>
                  </a:extLst>
                </a:gridCol>
              </a:tblGrid>
              <a:tr h="2257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Abbreviation/Symbol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5868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Fine means “the end” of the piece.  You’ll usually see this along with a “D.S” or “D.C”.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14047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Dal Segno al Fine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D.S.</a:t>
                      </a:r>
                      <a:r>
                        <a:rPr lang="en-US" baseline="0" dirty="0" smtClean="0"/>
                        <a:t> al Fine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 back to the “segno” and play until it says “Fine”.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23014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Dal Segno</a:t>
                      </a:r>
                      <a:r>
                        <a:rPr lang="en-US" baseline="0" dirty="0" smtClean="0"/>
                        <a:t> al Coda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D.S</a:t>
                      </a:r>
                      <a:r>
                        <a:rPr lang="en-US" baseline="0" dirty="0" smtClean="0"/>
                        <a:t> al Coda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r>
                        <a:rPr lang="en-US" baseline="0" dirty="0" smtClean="0"/>
                        <a:t> back to the “segno”, play until it says “to coda”, then jump to the coda.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3800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</a:t>
                      </a:r>
                      <a:r>
                        <a:rPr lang="en-US" baseline="0" dirty="0" smtClean="0"/>
                        <a:t> Capo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D. 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</a:t>
                      </a:r>
                      <a:r>
                        <a:rPr lang="en-US" baseline="0" dirty="0" smtClean="0"/>
                        <a:t> Capo means the beginning of the piece.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77608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 Capo al Fine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D.C. al Fine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 back to the beginning</a:t>
                      </a:r>
                      <a:r>
                        <a:rPr lang="en-US" baseline="0" dirty="0" smtClean="0"/>
                        <a:t> of the piece and play until it says “Fine.”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9296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</a:t>
                      </a:r>
                      <a:r>
                        <a:rPr lang="en-US" baseline="0" dirty="0" smtClean="0"/>
                        <a:t> Capo al Coda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D.C. al Coda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 back to the beginning o the piece,</a:t>
                      </a:r>
                      <a:r>
                        <a:rPr lang="en-US" baseline="0" dirty="0" smtClean="0"/>
                        <a:t> play until it says “to coda”, then jump to the coda.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1464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and Second</a:t>
                      </a:r>
                      <a:r>
                        <a:rPr lang="en-US" baseline="0" dirty="0" smtClean="0"/>
                        <a:t> Endings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</a:t>
                      </a:r>
                      <a:r>
                        <a:rPr lang="en-US" baseline="0" dirty="0" smtClean="0"/>
                        <a:t> the first ending, go back to the start (or start repeat sign).  This time skip the first ending and go to the second ending.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98457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96253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488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6588224"/>
            <a:ext cx="2015671" cy="44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Clefs/The Staff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4081F29D-9D20-CF49-A5F6-6E2AC4D0FD3A}"/>
              </a:ext>
            </a:extLst>
          </p:cNvPr>
          <p:cNvSpPr txBox="1">
            <a:spLocks/>
          </p:cNvSpPr>
          <p:nvPr/>
        </p:nvSpPr>
        <p:spPr>
          <a:xfrm rot="16200000">
            <a:off x="-1055870" y="5547381"/>
            <a:ext cx="5004236" cy="5338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Treble Clef – Used for higher notes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9209578-0D7C-E147-9DA6-0B4C0AD2505A}"/>
              </a:ext>
            </a:extLst>
          </p:cNvPr>
          <p:cNvSpPr txBox="1">
            <a:spLocks/>
          </p:cNvSpPr>
          <p:nvPr/>
        </p:nvSpPr>
        <p:spPr>
          <a:xfrm rot="16200000">
            <a:off x="2814147" y="5775005"/>
            <a:ext cx="5004236" cy="533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Bass Clef – used for lower notes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9F8DE48-8733-1949-A149-8D225090D444}"/>
              </a:ext>
            </a:extLst>
          </p:cNvPr>
          <p:cNvSpPr txBox="1">
            <a:spLocks/>
          </p:cNvSpPr>
          <p:nvPr/>
        </p:nvSpPr>
        <p:spPr>
          <a:xfrm rot="16200000">
            <a:off x="28274" y="5002445"/>
            <a:ext cx="3876644" cy="689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Lines: Ernie Gives Barnie Dog Food</a:t>
            </a:r>
          </a:p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Spaces: FACE in the Space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B7E0139-6D15-6F49-828C-7B040E4F9BF3}"/>
              </a:ext>
            </a:extLst>
          </p:cNvPr>
          <p:cNvSpPr txBox="1">
            <a:spLocks/>
          </p:cNvSpPr>
          <p:nvPr/>
        </p:nvSpPr>
        <p:spPr>
          <a:xfrm rot="16200000">
            <a:off x="3394960" y="4625609"/>
            <a:ext cx="5004236" cy="689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Lines: Granny Brown Died Fighting Alligators</a:t>
            </a:r>
          </a:p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Spaces: All Cows Eat Grass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E91C7-0280-8E4E-A9F2-F22FF413A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0" y="4499811"/>
            <a:ext cx="6858000" cy="19229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BF8926-E462-BE4F-ACD0-287C86BA1B6B}"/>
              </a:ext>
            </a:extLst>
          </p:cNvPr>
          <p:cNvCxnSpPr>
            <a:cxnSpLocks/>
          </p:cNvCxnSpPr>
          <p:nvPr/>
        </p:nvCxnSpPr>
        <p:spPr>
          <a:xfrm>
            <a:off x="1713165" y="8100392"/>
            <a:ext cx="754353" cy="441166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DFD1B-C7F8-2E4F-9F33-F039D9A44978}"/>
              </a:ext>
            </a:extLst>
          </p:cNvPr>
          <p:cNvCxnSpPr>
            <a:cxnSpLocks/>
          </p:cNvCxnSpPr>
          <p:nvPr/>
        </p:nvCxnSpPr>
        <p:spPr>
          <a:xfrm flipV="1">
            <a:off x="4005064" y="8541559"/>
            <a:ext cx="1044283" cy="206905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3C47F420-148A-944C-A8A3-FA6C49ADA7D9}"/>
              </a:ext>
            </a:extLst>
          </p:cNvPr>
          <p:cNvSpPr txBox="1">
            <a:spLocks/>
          </p:cNvSpPr>
          <p:nvPr/>
        </p:nvSpPr>
        <p:spPr>
          <a:xfrm rot="16200000">
            <a:off x="-1707054" y="3722874"/>
            <a:ext cx="5004236" cy="995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*The staff </a:t>
            </a:r>
            <a:r>
              <a:rPr lang="en-US" sz="18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follows </a:t>
            </a:r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the musical alphabet.</a:t>
            </a:r>
          </a:p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  Just keep saying your alphabet forwards or backwards to find the note you need!</a:t>
            </a:r>
          </a:p>
        </p:txBody>
      </p:sp>
    </p:spTree>
    <p:extLst>
      <p:ext uri="{BB962C8B-B14F-4D97-AF65-F5344CB8AC3E}">
        <p14:creationId xmlns:p14="http://schemas.microsoft.com/office/powerpoint/2010/main" val="28177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Form Types</a:t>
            </a:r>
            <a:endParaRPr lang="en-US" sz="5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4664"/>
              </p:ext>
            </p:extLst>
          </p:nvPr>
        </p:nvGraphicFramePr>
        <p:xfrm>
          <a:off x="168356" y="2440099"/>
          <a:ext cx="6175294" cy="67360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52532">
                  <a:extLst>
                    <a:ext uri="{9D8B030D-6E8A-4147-A177-3AD203B41FA5}">
                      <a16:colId xmlns:a16="http://schemas.microsoft.com/office/drawing/2014/main" val="3434920465"/>
                    </a:ext>
                  </a:extLst>
                </a:gridCol>
                <a:gridCol w="3922762">
                  <a:extLst>
                    <a:ext uri="{9D8B030D-6E8A-4147-A177-3AD203B41FA5}">
                      <a16:colId xmlns:a16="http://schemas.microsoft.com/office/drawing/2014/main" val="1464294075"/>
                    </a:ext>
                  </a:extLst>
                </a:gridCol>
              </a:tblGrid>
              <a:tr h="2257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5868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12-Bar</a:t>
                      </a:r>
                      <a:r>
                        <a:rPr lang="en-US" baseline="0" dirty="0" smtClean="0"/>
                        <a:t> Blues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</a:t>
                      </a:r>
                      <a:r>
                        <a:rPr lang="en-US" baseline="0" dirty="0" smtClean="0"/>
                        <a:t> African-American song form characterized by a 12-bar structure in 4/4, use of blues notes, three-line verses, and I-IV-V harmonic progression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14047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ABA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form with three distinct parts in which a theme is followed by a contrasting theme and ends with a repeat of the original theme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23014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form</a:t>
                      </a:r>
                      <a:r>
                        <a:rPr lang="en-US" baseline="0" dirty="0" smtClean="0"/>
                        <a:t> with two distinct parts in which a theme is followed by a contrasting theme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3800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Call</a:t>
                      </a:r>
                      <a:r>
                        <a:rPr lang="en-US" baseline="0" dirty="0" smtClean="0"/>
                        <a:t> and Echo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form</a:t>
                      </a:r>
                      <a:r>
                        <a:rPr lang="en-US" baseline="0" dirty="0" smtClean="0"/>
                        <a:t> in which a musician ‘calls” a phrase, while another musician/group responds by imitating the same phrase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77608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Call and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form in which a musician “calls” a phrase, while another musician/group responds</a:t>
                      </a:r>
                      <a:r>
                        <a:rPr lang="en-US" baseline="0" dirty="0" smtClean="0"/>
                        <a:t> with a related phrase</a:t>
                      </a:r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9296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1464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98457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AEAC2E2D-FE5F-554E-A4D4-D8B9CD163DAE}"/>
              </a:ext>
            </a:extLst>
          </p:cNvPr>
          <p:cNvSpPr txBox="1">
            <a:spLocks/>
          </p:cNvSpPr>
          <p:nvPr/>
        </p:nvSpPr>
        <p:spPr>
          <a:xfrm>
            <a:off x="168356" y="1905647"/>
            <a:ext cx="6175294" cy="3960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*Form refers to the overall structure of music.  Its “roadmap”.</a:t>
            </a:r>
            <a:endParaRPr lang="en-US" sz="20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36614"/>
            <a:ext cx="5829300" cy="89652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Notes</a:t>
            </a:r>
            <a:endParaRPr lang="en-US" sz="4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-62544"/>
            <a:ext cx="5829300" cy="7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36614"/>
            <a:ext cx="5829300" cy="89652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Notes</a:t>
            </a:r>
            <a:endParaRPr lang="en-US" sz="4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-62544"/>
            <a:ext cx="5829300" cy="7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Accidentals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446D6-4C78-CC43-A261-1C722BCCE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71" y="6286391"/>
            <a:ext cx="511373" cy="825317"/>
          </a:xfrm>
          <a:prstGeom prst="rect">
            <a:avLst/>
          </a:prstGeom>
        </p:spPr>
      </p:pic>
      <p:pic>
        <p:nvPicPr>
          <p:cNvPr id="21" name="Picture 20" descr="A picture containing ax&#10;&#10;Description automatically generated">
            <a:extLst>
              <a:ext uri="{FF2B5EF4-FFF2-40B4-BE49-F238E27FC236}">
                <a16:creationId xmlns:a16="http://schemas.microsoft.com/office/drawing/2014/main" id="{4085DFF8-1F4F-CF4B-8585-EFB2B991A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07" y="5550079"/>
            <a:ext cx="343072" cy="336599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C308A-2DDB-6A45-B1FF-297E32BE1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00" y="3125012"/>
            <a:ext cx="255686" cy="825317"/>
          </a:xfrm>
          <a:prstGeom prst="rect">
            <a:avLst/>
          </a:prstGeom>
        </p:spPr>
      </p:pic>
      <p:pic>
        <p:nvPicPr>
          <p:cNvPr id="28" name="Picture 27" descr="A picture containing table&#10;&#10;Description automatically generated">
            <a:extLst>
              <a:ext uri="{FF2B5EF4-FFF2-40B4-BE49-F238E27FC236}">
                <a16:creationId xmlns:a16="http://schemas.microsoft.com/office/drawing/2014/main" id="{80A4E223-4A58-4F42-8A1E-3A4EFC842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600" y="4329417"/>
            <a:ext cx="226558" cy="828553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7831BD-6816-1B41-B119-600CC4D9C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750" y="2032292"/>
            <a:ext cx="288051" cy="896520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D536BFB1-8C4D-0049-A787-C91AE8A0E911}"/>
              </a:ext>
            </a:extLst>
          </p:cNvPr>
          <p:cNvSpPr txBox="1">
            <a:spLocks/>
          </p:cNvSpPr>
          <p:nvPr/>
        </p:nvSpPr>
        <p:spPr>
          <a:xfrm>
            <a:off x="1593116" y="2381982"/>
            <a:ext cx="5004236" cy="533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Sharp – Raises a note by a half step (semitone)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0A252E4-187E-2245-86BF-819F88585308}"/>
              </a:ext>
            </a:extLst>
          </p:cNvPr>
          <p:cNvSpPr txBox="1">
            <a:spLocks/>
          </p:cNvSpPr>
          <p:nvPr/>
        </p:nvSpPr>
        <p:spPr>
          <a:xfrm>
            <a:off x="1593116" y="3270753"/>
            <a:ext cx="5004236" cy="533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Flat – Lowers a note by a half step (semitone)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F35DA25-DD09-CC4E-A78D-734E11433492}"/>
              </a:ext>
            </a:extLst>
          </p:cNvPr>
          <p:cNvSpPr txBox="1">
            <a:spLocks/>
          </p:cNvSpPr>
          <p:nvPr/>
        </p:nvSpPr>
        <p:spPr>
          <a:xfrm>
            <a:off x="1593116" y="4476776"/>
            <a:ext cx="5004236" cy="681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Natural – Cancels a flat or sharp *This means it can raise AND lower notes.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B908308-BE27-9C40-B811-2856F6DE9ADA}"/>
              </a:ext>
            </a:extLst>
          </p:cNvPr>
          <p:cNvSpPr txBox="1">
            <a:spLocks/>
          </p:cNvSpPr>
          <p:nvPr/>
        </p:nvSpPr>
        <p:spPr>
          <a:xfrm>
            <a:off x="1593116" y="5451461"/>
            <a:ext cx="5004236" cy="533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Double Sharp – Raises a note by a whole step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2743EE9-B2CD-EC43-BB6B-267E3B35FAFB}"/>
              </a:ext>
            </a:extLst>
          </p:cNvPr>
          <p:cNvSpPr txBox="1">
            <a:spLocks/>
          </p:cNvSpPr>
          <p:nvPr/>
        </p:nvSpPr>
        <p:spPr>
          <a:xfrm>
            <a:off x="1613404" y="6432132"/>
            <a:ext cx="5004236" cy="533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Double Flat – Lowers a note by a whole step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6959BC9E-E420-6E41-87FF-7E0C5DECE73F}"/>
              </a:ext>
            </a:extLst>
          </p:cNvPr>
          <p:cNvSpPr/>
          <p:nvPr/>
        </p:nvSpPr>
        <p:spPr>
          <a:xfrm>
            <a:off x="1763585" y="7130168"/>
            <a:ext cx="3330827" cy="154411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5D5131B-DC73-7A4C-B8DE-F0A3F7AA3471}"/>
              </a:ext>
            </a:extLst>
          </p:cNvPr>
          <p:cNvSpPr txBox="1">
            <a:spLocks/>
          </p:cNvSpPr>
          <p:nvPr/>
        </p:nvSpPr>
        <p:spPr>
          <a:xfrm>
            <a:off x="2287963" y="7468611"/>
            <a:ext cx="2282069" cy="7258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Accidentals last for an entire bar.  Bar lines cancel them.</a:t>
            </a:r>
          </a:p>
        </p:txBody>
      </p:sp>
    </p:spTree>
    <p:extLst>
      <p:ext uri="{BB962C8B-B14F-4D97-AF65-F5344CB8AC3E}">
        <p14:creationId xmlns:p14="http://schemas.microsoft.com/office/powerpoint/2010/main" val="2172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Circle of Fourths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C983AF9-F2FA-1445-AC3F-FDA5BD00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22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36614"/>
            <a:ext cx="5829300" cy="89652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Key Signatures</a:t>
            </a:r>
            <a:endParaRPr lang="en-US" sz="4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-62544"/>
            <a:ext cx="5829300" cy="71984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EAC2E2D-FE5F-554E-A4D4-D8B9CD163DAE}"/>
              </a:ext>
            </a:extLst>
          </p:cNvPr>
          <p:cNvSpPr txBox="1">
            <a:spLocks/>
          </p:cNvSpPr>
          <p:nvPr/>
        </p:nvSpPr>
        <p:spPr>
          <a:xfrm>
            <a:off x="152636" y="2091259"/>
            <a:ext cx="6552728" cy="2912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900" dirty="0" smtClean="0"/>
              <a:t>*Sharps and flats in key signatures will always show </a:t>
            </a:r>
            <a:r>
              <a:rPr lang="en-US" sz="1900" dirty="0"/>
              <a:t>up in the </a:t>
            </a:r>
            <a:r>
              <a:rPr lang="en-US" sz="1900" dirty="0" smtClean="0"/>
              <a:t>same order and are always written on the same lines/spaces.</a:t>
            </a:r>
          </a:p>
          <a:p>
            <a:pPr lvl="0" algn="l"/>
            <a:endParaRPr lang="en-US" sz="1900" dirty="0"/>
          </a:p>
          <a:p>
            <a:pPr lvl="0" algn="l"/>
            <a:r>
              <a:rPr lang="en-US" sz="1900" dirty="0" smtClean="0"/>
              <a:t>*That means </a:t>
            </a:r>
            <a:r>
              <a:rPr lang="en-US" sz="1900" dirty="0"/>
              <a:t>if you see 6 flats you automatically know what they are.  Or, if you see 7 sharps, you will automatically know what they </a:t>
            </a:r>
            <a:r>
              <a:rPr lang="en-US" sz="1900" dirty="0" smtClean="0"/>
              <a:t>are</a:t>
            </a:r>
            <a:r>
              <a:rPr lang="en-US" sz="1900" dirty="0"/>
              <a:t>.</a:t>
            </a:r>
          </a:p>
          <a:p>
            <a:pPr algn="l"/>
            <a:r>
              <a:rPr lang="en-US" sz="1900" dirty="0"/>
              <a:t> </a:t>
            </a:r>
          </a:p>
          <a:p>
            <a:pPr lvl="0" algn="l"/>
            <a:r>
              <a:rPr lang="en-US" sz="1900" dirty="0" smtClean="0"/>
              <a:t>*Key </a:t>
            </a:r>
            <a:r>
              <a:rPr lang="en-US" sz="1900" dirty="0"/>
              <a:t>signatures tell you which notes you </a:t>
            </a:r>
            <a:r>
              <a:rPr lang="en-US" sz="1900" dirty="0" smtClean="0"/>
              <a:t>should </a:t>
            </a:r>
            <a:r>
              <a:rPr lang="en-US" sz="1900" b="1" u="sng" dirty="0" smtClean="0"/>
              <a:t>always</a:t>
            </a:r>
            <a:r>
              <a:rPr lang="en-US" sz="1900" dirty="0" smtClean="0"/>
              <a:t> </a:t>
            </a:r>
            <a:r>
              <a:rPr lang="en-US" sz="1900" dirty="0"/>
              <a:t>play flat or </a:t>
            </a:r>
            <a:r>
              <a:rPr lang="en-US" sz="1900" dirty="0" smtClean="0"/>
              <a:t>sharp in a piece and let us know what key a piece is written in.  </a:t>
            </a:r>
            <a:r>
              <a:rPr lang="en-US" sz="1900" dirty="0"/>
              <a:t> </a:t>
            </a:r>
          </a:p>
          <a:p>
            <a:pPr algn="l"/>
            <a:r>
              <a:rPr lang="en-US" sz="1900" dirty="0"/>
              <a:t> 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AC2E2D-FE5F-554E-A4D4-D8B9CD163DAE}"/>
              </a:ext>
            </a:extLst>
          </p:cNvPr>
          <p:cNvSpPr txBox="1">
            <a:spLocks/>
          </p:cNvSpPr>
          <p:nvPr/>
        </p:nvSpPr>
        <p:spPr>
          <a:xfrm>
            <a:off x="152636" y="4789626"/>
            <a:ext cx="6552728" cy="92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b="1" u="sng" dirty="0" smtClean="0"/>
              <a:t>Order of Sharps</a:t>
            </a:r>
            <a:r>
              <a:rPr lang="en-US" sz="2800" dirty="0" smtClean="0"/>
              <a:t>: F</a:t>
            </a:r>
            <a:r>
              <a:rPr lang="en-US" sz="2800" i="1" dirty="0" smtClean="0"/>
              <a:t>#  </a:t>
            </a:r>
            <a:r>
              <a:rPr lang="en-US" sz="2800" dirty="0" smtClean="0"/>
              <a:t>C</a:t>
            </a:r>
            <a:r>
              <a:rPr lang="en-US" sz="2800" i="1" dirty="0" smtClean="0"/>
              <a:t>#  </a:t>
            </a:r>
            <a:r>
              <a:rPr lang="en-US" sz="2800" dirty="0" smtClean="0"/>
              <a:t>G</a:t>
            </a:r>
            <a:r>
              <a:rPr lang="en-US" sz="2800" i="1" dirty="0" smtClean="0"/>
              <a:t>#  </a:t>
            </a:r>
            <a:r>
              <a:rPr lang="en-US" sz="2800" dirty="0" smtClean="0"/>
              <a:t>D</a:t>
            </a:r>
            <a:r>
              <a:rPr lang="en-US" sz="2800" i="1" dirty="0" smtClean="0"/>
              <a:t>#  </a:t>
            </a:r>
            <a:r>
              <a:rPr lang="en-US" sz="2800" dirty="0" smtClean="0"/>
              <a:t>A</a:t>
            </a:r>
            <a:r>
              <a:rPr lang="en-US" sz="2800" i="1" dirty="0" smtClean="0"/>
              <a:t>#  </a:t>
            </a:r>
            <a:r>
              <a:rPr lang="en-US" sz="2800" dirty="0" smtClean="0"/>
              <a:t>E</a:t>
            </a:r>
            <a:r>
              <a:rPr lang="en-US" sz="2800" i="1" dirty="0" smtClean="0"/>
              <a:t>#  </a:t>
            </a:r>
            <a:r>
              <a:rPr lang="en-US" sz="2800" dirty="0" smtClean="0"/>
              <a:t>B</a:t>
            </a:r>
            <a:r>
              <a:rPr lang="en-US" sz="2800" i="1" dirty="0" smtClean="0"/>
              <a:t>#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700" dirty="0" smtClean="0"/>
              <a:t>Father Charles Goes Down And Eats Breakfast</a:t>
            </a:r>
            <a:endParaRPr lang="en-US" sz="27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EAC2E2D-FE5F-554E-A4D4-D8B9CD163DAE}"/>
              </a:ext>
            </a:extLst>
          </p:cNvPr>
          <p:cNvSpPr txBox="1">
            <a:spLocks/>
          </p:cNvSpPr>
          <p:nvPr/>
        </p:nvSpPr>
        <p:spPr>
          <a:xfrm>
            <a:off x="137017" y="7538706"/>
            <a:ext cx="6552728" cy="92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b="1" u="sng" dirty="0" smtClean="0"/>
              <a:t>Order of Flats</a:t>
            </a:r>
            <a:r>
              <a:rPr lang="en-US" sz="2800" dirty="0" smtClean="0"/>
              <a:t>: B</a:t>
            </a:r>
            <a:r>
              <a:rPr lang="en-US" sz="2800" i="1" dirty="0" smtClean="0"/>
              <a:t>b  </a:t>
            </a:r>
            <a:r>
              <a:rPr lang="en-US" sz="2800" dirty="0" err="1" smtClean="0"/>
              <a:t>E</a:t>
            </a:r>
            <a:r>
              <a:rPr lang="en-US" sz="2800" i="1" dirty="0" err="1" smtClean="0"/>
              <a:t>b</a:t>
            </a:r>
            <a:r>
              <a:rPr lang="en-US" sz="2800" i="1" dirty="0" smtClean="0"/>
              <a:t>  </a:t>
            </a:r>
            <a:r>
              <a:rPr lang="en-US" sz="2800" dirty="0" smtClean="0"/>
              <a:t>A</a:t>
            </a:r>
            <a:r>
              <a:rPr lang="en-US" sz="2800" i="1" dirty="0" smtClean="0"/>
              <a:t>b  </a:t>
            </a:r>
            <a:r>
              <a:rPr lang="en-US" sz="2800" dirty="0" smtClean="0"/>
              <a:t>D</a:t>
            </a:r>
            <a:r>
              <a:rPr lang="en-US" sz="2800" i="1" dirty="0" smtClean="0"/>
              <a:t>b  </a:t>
            </a:r>
            <a:r>
              <a:rPr lang="en-US" sz="2800" dirty="0" smtClean="0"/>
              <a:t>G</a:t>
            </a:r>
            <a:r>
              <a:rPr lang="en-US" sz="2800" i="1" dirty="0" smtClean="0"/>
              <a:t>b  </a:t>
            </a:r>
            <a:r>
              <a:rPr lang="en-US" sz="2800" dirty="0" err="1" smtClean="0"/>
              <a:t>C</a:t>
            </a:r>
            <a:r>
              <a:rPr lang="en-US" sz="2800" i="1" dirty="0" err="1" smtClean="0"/>
              <a:t>b</a:t>
            </a:r>
            <a:r>
              <a:rPr lang="en-US" sz="2800" i="1" dirty="0" smtClean="0"/>
              <a:t>  </a:t>
            </a:r>
            <a:r>
              <a:rPr lang="en-US" sz="2800" dirty="0" smtClean="0"/>
              <a:t>F</a:t>
            </a:r>
            <a:r>
              <a:rPr lang="en-US" sz="2800" i="1" dirty="0" smtClean="0"/>
              <a:t>b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700" dirty="0" smtClean="0"/>
              <a:t>BEAD Greatest Common Factor</a:t>
            </a:r>
            <a:endParaRPr lang="en-US" sz="27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AC2E2D-FE5F-554E-A4D4-D8B9CD163DAE}"/>
              </a:ext>
            </a:extLst>
          </p:cNvPr>
          <p:cNvSpPr txBox="1">
            <a:spLocks/>
          </p:cNvSpPr>
          <p:nvPr/>
        </p:nvSpPr>
        <p:spPr>
          <a:xfrm>
            <a:off x="11562" y="8604448"/>
            <a:ext cx="6552728" cy="373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800" dirty="0" smtClean="0"/>
              <a:t>*The order of sharps and order of flats are the reverse of each other.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81" y="5704094"/>
            <a:ext cx="1847875" cy="1595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2" y="5724522"/>
            <a:ext cx="964323" cy="78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85" y="6675816"/>
            <a:ext cx="964323" cy="7802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9" y="5704094"/>
            <a:ext cx="1847875" cy="15952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90" y="5670905"/>
            <a:ext cx="964323" cy="7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23" y="6619292"/>
            <a:ext cx="964323" cy="7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36614"/>
            <a:ext cx="5829300" cy="89652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Key Signatures (Cont.)</a:t>
            </a:r>
            <a:endParaRPr lang="en-US" sz="4400" dirty="0">
              <a:latin typeface="Bradley Hand" pitchFamily="2" charset="77"/>
              <a:ea typeface="STHupo" panose="02010800040101010101" pitchFamily="2" charset="-122"/>
              <a:cs typeface="Kokonor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-62544"/>
            <a:ext cx="5829300" cy="719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81" y="7099998"/>
            <a:ext cx="1847875" cy="1595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2" y="7120426"/>
            <a:ext cx="964323" cy="78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85" y="8071720"/>
            <a:ext cx="964323" cy="7802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9" y="7099998"/>
            <a:ext cx="1847875" cy="15952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90" y="7066809"/>
            <a:ext cx="964323" cy="7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23" y="8015196"/>
            <a:ext cx="964323" cy="77842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EAC2E2D-FE5F-554E-A4D4-D8B9CD163DAE}"/>
              </a:ext>
            </a:extLst>
          </p:cNvPr>
          <p:cNvSpPr txBox="1">
            <a:spLocks/>
          </p:cNvSpPr>
          <p:nvPr/>
        </p:nvSpPr>
        <p:spPr>
          <a:xfrm>
            <a:off x="208216" y="2291905"/>
            <a:ext cx="6552728" cy="1205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800" b="1" u="sng" dirty="0" smtClean="0"/>
              <a:t>Flat Key Signatures</a:t>
            </a:r>
            <a:r>
              <a:rPr lang="en-US" sz="1800" b="1" dirty="0" smtClean="0"/>
              <a:t>:</a:t>
            </a: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1600" dirty="0" smtClean="0"/>
              <a:t>*The second last flat in a key signature is the name of the major key.</a:t>
            </a:r>
          </a:p>
          <a:p>
            <a:pPr lvl="0" algn="l"/>
            <a:r>
              <a:rPr lang="en-US" sz="1600" dirty="0" smtClean="0"/>
              <a:t>*The name of a major key, plus one more flat will be all of the flats found in the key signature.</a:t>
            </a:r>
          </a:p>
          <a:p>
            <a:pPr lvl="0" algn="l"/>
            <a:r>
              <a:rPr lang="en-US" sz="1600" dirty="0" smtClean="0"/>
              <a:t>* F Major has one flat.  (Memorize this one.)</a:t>
            </a:r>
            <a:endParaRPr lang="en-US" sz="16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AC2E2D-FE5F-554E-A4D4-D8B9CD163DAE}"/>
              </a:ext>
            </a:extLst>
          </p:cNvPr>
          <p:cNvSpPr txBox="1">
            <a:spLocks/>
          </p:cNvSpPr>
          <p:nvPr/>
        </p:nvSpPr>
        <p:spPr>
          <a:xfrm>
            <a:off x="116327" y="3666895"/>
            <a:ext cx="6552728" cy="309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800" b="1" u="sng" dirty="0" smtClean="0"/>
              <a:t>Sharp Key Signatures</a:t>
            </a:r>
            <a:r>
              <a:rPr lang="en-US" sz="1800" b="1" dirty="0" smtClean="0"/>
              <a:t>:</a:t>
            </a: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1600" dirty="0" smtClean="0"/>
              <a:t>*The last sharp in the key signature plus two more from the order of sharps is the name of the key.</a:t>
            </a:r>
          </a:p>
          <a:p>
            <a:pPr lvl="0" algn="l"/>
            <a:r>
              <a:rPr lang="en-US" sz="1600" dirty="0" smtClean="0"/>
              <a:t>OR</a:t>
            </a:r>
          </a:p>
          <a:p>
            <a:pPr lvl="0" algn="l"/>
            <a:r>
              <a:rPr lang="en-US" sz="1600" dirty="0" smtClean="0"/>
              <a:t>*A semitone higher than the last sharp is the name of the key.</a:t>
            </a:r>
          </a:p>
          <a:p>
            <a:pPr lvl="0" algn="l"/>
            <a:endParaRPr lang="en-US" sz="1600" dirty="0" smtClean="0"/>
          </a:p>
          <a:p>
            <a:pPr lvl="0" algn="l"/>
            <a:r>
              <a:rPr lang="en-US" sz="1600" dirty="0" smtClean="0"/>
              <a:t>*The name of the major key then back two in the order of sharps will be the last sharp in the key signature.</a:t>
            </a:r>
          </a:p>
          <a:p>
            <a:pPr lvl="0" algn="l"/>
            <a:r>
              <a:rPr lang="en-US" sz="1600" dirty="0" smtClean="0"/>
              <a:t>OR</a:t>
            </a:r>
          </a:p>
          <a:p>
            <a:pPr lvl="0" algn="l"/>
            <a:r>
              <a:rPr lang="en-US" sz="1600" dirty="0" smtClean="0"/>
              <a:t>*The name of the key signature then back one semitone is the last sharp in the key signature.</a:t>
            </a:r>
          </a:p>
          <a:p>
            <a:pPr lvl="0" algn="l"/>
            <a:endParaRPr lang="en-US" sz="1600" dirty="0"/>
          </a:p>
          <a:p>
            <a:pPr lvl="0" algn="l"/>
            <a:r>
              <a:rPr lang="en-US" sz="1600" dirty="0" smtClean="0"/>
              <a:t>*C Major has no flats or sharps.  (Memorize this one.)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95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ADD091B-F0BC-A540-A498-6F5D1137D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99" y="6260037"/>
            <a:ext cx="206574" cy="43380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CD47A9-0721-F649-BAB9-81B75ED2C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98" y="7607606"/>
            <a:ext cx="557750" cy="503218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106877-9CC5-4E46-A1BC-9B78CB186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25" y="1938352"/>
            <a:ext cx="210706" cy="130142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927231-BE64-AC41-8E81-E3A371119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56" y="8367009"/>
            <a:ext cx="557750" cy="503618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4FDA413-AC88-3F44-A193-6C50C3953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56" y="4980254"/>
            <a:ext cx="557750" cy="415346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0CD84C8C-3877-1546-95D6-C3DBC99708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299" y="5610916"/>
            <a:ext cx="235494" cy="433805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69E4190-AAE6-8D4B-B9E1-F11CB0AB3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814" y="2963296"/>
            <a:ext cx="129109" cy="433806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F4D16FDC-D00C-B748-88A4-3FC64D6F37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80" y="2349853"/>
            <a:ext cx="127043" cy="433806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8D40DF06-1BBD-E04C-8AF1-7578A23CA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237" y="4348605"/>
            <a:ext cx="235494" cy="433805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60DCBBF5-D22F-094D-9FE2-EE5B3CFEB1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814" y="3716956"/>
            <a:ext cx="381129" cy="433805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AE151BAD-CBE8-D049-B1BF-10CE76E1C3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070" y="6939252"/>
            <a:ext cx="198311" cy="433805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5936BB52-3C90-9F49-9605-550BAF3EE6B4}"/>
              </a:ext>
            </a:extLst>
          </p:cNvPr>
          <p:cNvSpPr txBox="1">
            <a:spLocks/>
          </p:cNvSpPr>
          <p:nvPr/>
        </p:nvSpPr>
        <p:spPr>
          <a:xfrm>
            <a:off x="1206719" y="4366324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Eighth Note = 1/2 beat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E13F7E97-B43F-A54E-85DC-2A53BA6FEC10}"/>
              </a:ext>
            </a:extLst>
          </p:cNvPr>
          <p:cNvSpPr txBox="1">
            <a:spLocks/>
          </p:cNvSpPr>
          <p:nvPr/>
        </p:nvSpPr>
        <p:spPr>
          <a:xfrm>
            <a:off x="1206718" y="3722141"/>
            <a:ext cx="5052468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Pair of Eighth Note = 1/2 beat each</a:t>
            </a:r>
          </a:p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(1 beat total)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F92F2FC9-C6E4-E242-A001-3C86524498B5}"/>
              </a:ext>
            </a:extLst>
          </p:cNvPr>
          <p:cNvSpPr txBox="1">
            <a:spLocks/>
          </p:cNvSpPr>
          <p:nvPr/>
        </p:nvSpPr>
        <p:spPr>
          <a:xfrm>
            <a:off x="1206718" y="3059278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Quarter Note = 1 beat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FB6919D-2E23-FF47-A9DF-D0C0ED27B640}"/>
              </a:ext>
            </a:extLst>
          </p:cNvPr>
          <p:cNvSpPr txBox="1">
            <a:spLocks/>
          </p:cNvSpPr>
          <p:nvPr/>
        </p:nvSpPr>
        <p:spPr>
          <a:xfrm>
            <a:off x="1206718" y="2435830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Half Note = 2 beats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9079E454-8D85-8341-A279-60A15F969C06}"/>
              </a:ext>
            </a:extLst>
          </p:cNvPr>
          <p:cNvSpPr txBox="1">
            <a:spLocks/>
          </p:cNvSpPr>
          <p:nvPr/>
        </p:nvSpPr>
        <p:spPr>
          <a:xfrm>
            <a:off x="1206718" y="1815943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Whole Note = 4 beats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ECD268E8-4AC7-B74E-9294-D47A32717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3152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Rhythms - Notes</a:t>
            </a:r>
          </a:p>
        </p:txBody>
      </p: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273AADAE-43CE-9E4C-ABCD-90A57F4A163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9716" b="39291"/>
          <a:stretch/>
        </p:blipFill>
        <p:spPr>
          <a:xfrm>
            <a:off x="514350" y="1312999"/>
            <a:ext cx="5829300" cy="719847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6A6DD5C5-F4DC-CA4A-B23F-42E17AB90E6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9716" b="39291"/>
          <a:stretch/>
        </p:blipFill>
        <p:spPr>
          <a:xfrm>
            <a:off x="514350" y="49978"/>
            <a:ext cx="5829300" cy="719847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B1E6FCBD-4277-8646-9137-39609E2AE675}"/>
              </a:ext>
            </a:extLst>
          </p:cNvPr>
          <p:cNvSpPr txBox="1">
            <a:spLocks/>
          </p:cNvSpPr>
          <p:nvPr/>
        </p:nvSpPr>
        <p:spPr>
          <a:xfrm>
            <a:off x="1206720" y="5034629"/>
            <a:ext cx="5052466" cy="415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Set of Four Sixteenth Notes = 1/4 beat each</a:t>
            </a:r>
          </a:p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(1 beat total)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CFF3029C-2E81-BD40-9D41-66C262EC33EF}"/>
              </a:ext>
            </a:extLst>
          </p:cNvPr>
          <p:cNvSpPr txBox="1">
            <a:spLocks/>
          </p:cNvSpPr>
          <p:nvPr/>
        </p:nvSpPr>
        <p:spPr>
          <a:xfrm>
            <a:off x="1206719" y="5680725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Sixteenth Note = 1/4 beat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AE185A78-82C8-2B43-B5A1-8578B22529E7}"/>
              </a:ext>
            </a:extLst>
          </p:cNvPr>
          <p:cNvSpPr txBox="1">
            <a:spLocks/>
          </p:cNvSpPr>
          <p:nvPr/>
        </p:nvSpPr>
        <p:spPr>
          <a:xfrm>
            <a:off x="1206719" y="6282211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Dotted Quarter Note = 1+ 1/2 beats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DDB8B532-76B3-A64A-8852-1F266B12F30A}"/>
              </a:ext>
            </a:extLst>
          </p:cNvPr>
          <p:cNvSpPr txBox="1">
            <a:spLocks/>
          </p:cNvSpPr>
          <p:nvPr/>
        </p:nvSpPr>
        <p:spPr>
          <a:xfrm>
            <a:off x="1206717" y="6927280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Dotted Half Note = 3 beats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800B5328-25D2-3149-AF9A-55138C85F370}"/>
              </a:ext>
            </a:extLst>
          </p:cNvPr>
          <p:cNvSpPr txBox="1">
            <a:spLocks/>
          </p:cNvSpPr>
          <p:nvPr/>
        </p:nvSpPr>
        <p:spPr>
          <a:xfrm>
            <a:off x="1206717" y="7711381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Quarter Note Triplets = 2 beats total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D0BD4DF4-4E2B-EC42-99BE-68937214E703}"/>
              </a:ext>
            </a:extLst>
          </p:cNvPr>
          <p:cNvSpPr txBox="1">
            <a:spLocks/>
          </p:cNvSpPr>
          <p:nvPr/>
        </p:nvSpPr>
        <p:spPr>
          <a:xfrm>
            <a:off x="1222335" y="8420930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Eighth Note Triplets = 1 beat total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D3643900-3C2B-404D-8261-23325976E153}"/>
              </a:ext>
            </a:extLst>
          </p:cNvPr>
          <p:cNvSpPr txBox="1">
            <a:spLocks/>
          </p:cNvSpPr>
          <p:nvPr/>
        </p:nvSpPr>
        <p:spPr>
          <a:xfrm rot="19922421">
            <a:off x="4299529" y="6640717"/>
            <a:ext cx="2282069" cy="7258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Dots </a:t>
            </a:r>
            <a:r>
              <a:rPr lang="en-US" sz="1800" u="sng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beside</a:t>
            </a:r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 a note add half of the note’s original value!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17F86852-9434-AA4D-832E-7BFD204624E3}"/>
              </a:ext>
            </a:extLst>
          </p:cNvPr>
          <p:cNvSpPr/>
          <p:nvPr/>
        </p:nvSpPr>
        <p:spPr>
          <a:xfrm rot="20515516">
            <a:off x="4120786" y="6503889"/>
            <a:ext cx="2639556" cy="1049351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106877-9CC5-4E46-A1BC-9B78CB18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179" y="2486753"/>
            <a:ext cx="225641" cy="13936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4FDA413-AC88-3F44-A193-6C50C3953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90" y="6968724"/>
            <a:ext cx="597282" cy="444785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69E4190-AAE6-8D4B-B9E1-F11CB0AB3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98" y="4225208"/>
            <a:ext cx="138260" cy="464554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F4D16FDC-D00C-B748-88A4-3FC64D6F3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136" y="3187242"/>
            <a:ext cx="136048" cy="464553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8D40DF06-1BBD-E04C-8AF1-7578A23CA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973" y="5563553"/>
            <a:ext cx="252185" cy="464552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60DCBBF5-D22F-094D-9FE2-EE5B3CFEB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60" y="5563553"/>
            <a:ext cx="408142" cy="464552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ECD268E8-4AC7-B74E-9294-D47A32717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3152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Note Value Tree</a:t>
            </a:r>
          </a:p>
        </p:txBody>
      </p: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273AADAE-43CE-9E4C-ABCD-90A57F4A16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9716" b="39291"/>
          <a:stretch/>
        </p:blipFill>
        <p:spPr>
          <a:xfrm>
            <a:off x="514350" y="1312999"/>
            <a:ext cx="5829300" cy="719847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6A6DD5C5-F4DC-CA4A-B23F-42E17AB90E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9716" b="39291"/>
          <a:stretch/>
        </p:blipFill>
        <p:spPr>
          <a:xfrm>
            <a:off x="514350" y="49978"/>
            <a:ext cx="5829300" cy="719847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03504EE-C0A9-8943-8AA9-FC660137F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768" y="3187242"/>
            <a:ext cx="136048" cy="464553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C42EC318-D4C8-E644-9A1C-C8CC302E9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258" y="4225208"/>
            <a:ext cx="138260" cy="464554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0F9E94DC-BAE7-CB47-8B2C-D8AEAC1CC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988" y="4225208"/>
            <a:ext cx="138260" cy="464554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AD9D969B-EEB4-F345-BF15-016C18DB6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6699" y="5563553"/>
            <a:ext cx="408142" cy="464552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B5F1E415-F280-234F-B9BC-011EFF49D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189" y="5563553"/>
            <a:ext cx="252185" cy="464552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4D4C564B-572C-FF4B-909E-67368A305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129" y="6968724"/>
            <a:ext cx="597282" cy="444785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4B21EAA3-F338-4F4F-AA1A-23C75B5D0C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2962" y="6980871"/>
            <a:ext cx="252185" cy="464552"/>
          </a:xfrm>
          <a:prstGeom prst="rect">
            <a:avLst/>
          </a:prstGeom>
        </p:spPr>
      </p:pic>
      <p:pic>
        <p:nvPicPr>
          <p:cNvPr id="71" name="Picture 70" descr="A close up of a logo&#10;&#10;Description automatically generated">
            <a:extLst>
              <a:ext uri="{FF2B5EF4-FFF2-40B4-BE49-F238E27FC236}">
                <a16:creationId xmlns:a16="http://schemas.microsoft.com/office/drawing/2014/main" id="{9D14747B-2198-B746-A432-92E7C5110E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7953" y="6970988"/>
            <a:ext cx="252185" cy="464552"/>
          </a:xfrm>
          <a:prstGeom prst="rect">
            <a:avLst/>
          </a:prstGeom>
        </p:spPr>
      </p:pic>
      <p:pic>
        <p:nvPicPr>
          <p:cNvPr id="72" name="Picture 71" descr="A close up of a logo&#10;&#10;Description automatically generated">
            <a:extLst>
              <a:ext uri="{FF2B5EF4-FFF2-40B4-BE49-F238E27FC236}">
                <a16:creationId xmlns:a16="http://schemas.microsoft.com/office/drawing/2014/main" id="{ECF941E4-E263-9942-84FC-546A82D4C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288" y="6968724"/>
            <a:ext cx="252185" cy="464552"/>
          </a:xfrm>
          <a:prstGeom prst="rect">
            <a:avLst/>
          </a:prstGeom>
        </p:spPr>
      </p:pic>
      <p:pic>
        <p:nvPicPr>
          <p:cNvPr id="73" name="Picture 72" descr="A close up of a logo&#10;&#10;Description automatically generated">
            <a:extLst>
              <a:ext uri="{FF2B5EF4-FFF2-40B4-BE49-F238E27FC236}">
                <a16:creationId xmlns:a16="http://schemas.microsoft.com/office/drawing/2014/main" id="{6DEBEB8F-0D6D-4642-A201-3E567B18C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9006" y="6968724"/>
            <a:ext cx="252185" cy="46455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70FF55-E3A2-4E41-9783-594FAD8CDAF1}"/>
              </a:ext>
            </a:extLst>
          </p:cNvPr>
          <p:cNvCxnSpPr/>
          <p:nvPr/>
        </p:nvCxnSpPr>
        <p:spPr>
          <a:xfrm flipV="1">
            <a:off x="1940710" y="2723467"/>
            <a:ext cx="1080120" cy="5611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3F154AD-65B3-5D45-9113-54576EBCDE29}"/>
              </a:ext>
            </a:extLst>
          </p:cNvPr>
          <p:cNvCxnSpPr>
            <a:cxnSpLocks/>
          </p:cNvCxnSpPr>
          <p:nvPr/>
        </p:nvCxnSpPr>
        <p:spPr>
          <a:xfrm>
            <a:off x="3737603" y="2730227"/>
            <a:ext cx="1119369" cy="5136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A481579-ED9D-5C46-9F22-06108EC5B69B}"/>
              </a:ext>
            </a:extLst>
          </p:cNvPr>
          <p:cNvCxnSpPr>
            <a:cxnSpLocks/>
          </p:cNvCxnSpPr>
          <p:nvPr/>
        </p:nvCxnSpPr>
        <p:spPr>
          <a:xfrm flipV="1">
            <a:off x="840002" y="3727978"/>
            <a:ext cx="560020" cy="4452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0357EA5-58B6-FE42-A023-61738B52B647}"/>
              </a:ext>
            </a:extLst>
          </p:cNvPr>
          <p:cNvCxnSpPr>
            <a:cxnSpLocks/>
          </p:cNvCxnSpPr>
          <p:nvPr/>
        </p:nvCxnSpPr>
        <p:spPr>
          <a:xfrm>
            <a:off x="1718056" y="3727978"/>
            <a:ext cx="558643" cy="4452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6CD5ED6-84A3-344E-B231-91B6A6FF5F6F}"/>
              </a:ext>
            </a:extLst>
          </p:cNvPr>
          <p:cNvCxnSpPr>
            <a:cxnSpLocks/>
          </p:cNvCxnSpPr>
          <p:nvPr/>
        </p:nvCxnSpPr>
        <p:spPr>
          <a:xfrm flipV="1">
            <a:off x="4478861" y="3779913"/>
            <a:ext cx="560020" cy="4452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AC7B39D-B53A-7E4C-ACE9-A7DCF46B5454}"/>
              </a:ext>
            </a:extLst>
          </p:cNvPr>
          <p:cNvCxnSpPr>
            <a:cxnSpLocks/>
          </p:cNvCxnSpPr>
          <p:nvPr/>
        </p:nvCxnSpPr>
        <p:spPr>
          <a:xfrm>
            <a:off x="5356915" y="3779913"/>
            <a:ext cx="558643" cy="4452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62F3AFE-A4CA-9342-B419-B08F1ADC456F}"/>
              </a:ext>
            </a:extLst>
          </p:cNvPr>
          <p:cNvCxnSpPr>
            <a:cxnSpLocks/>
          </p:cNvCxnSpPr>
          <p:nvPr/>
        </p:nvCxnSpPr>
        <p:spPr>
          <a:xfrm flipV="1">
            <a:off x="548680" y="4828298"/>
            <a:ext cx="99718" cy="60779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141734C-073D-4448-856B-4C41C20A9789}"/>
              </a:ext>
            </a:extLst>
          </p:cNvPr>
          <p:cNvCxnSpPr>
            <a:cxnSpLocks/>
          </p:cNvCxnSpPr>
          <p:nvPr/>
        </p:nvCxnSpPr>
        <p:spPr>
          <a:xfrm flipH="1" flipV="1">
            <a:off x="758150" y="4826672"/>
            <a:ext cx="69130" cy="6094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E1CBBE1-6DD3-A141-A47B-94EA5497C23A}"/>
              </a:ext>
            </a:extLst>
          </p:cNvPr>
          <p:cNvCxnSpPr>
            <a:cxnSpLocks/>
          </p:cNvCxnSpPr>
          <p:nvPr/>
        </p:nvCxnSpPr>
        <p:spPr>
          <a:xfrm flipV="1">
            <a:off x="2411048" y="4829923"/>
            <a:ext cx="99718" cy="60779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FF8C149-5A74-6846-AB65-9F251DAA82CB}"/>
              </a:ext>
            </a:extLst>
          </p:cNvPr>
          <p:cNvCxnSpPr>
            <a:cxnSpLocks/>
          </p:cNvCxnSpPr>
          <p:nvPr/>
        </p:nvCxnSpPr>
        <p:spPr>
          <a:xfrm flipH="1" flipV="1">
            <a:off x="2620518" y="4828297"/>
            <a:ext cx="69130" cy="6094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BEAFEBE-7950-A74B-BD2F-4E8C51C92F41}"/>
              </a:ext>
            </a:extLst>
          </p:cNvPr>
          <p:cNvCxnSpPr>
            <a:cxnSpLocks/>
          </p:cNvCxnSpPr>
          <p:nvPr/>
        </p:nvCxnSpPr>
        <p:spPr>
          <a:xfrm flipV="1">
            <a:off x="4162369" y="4829923"/>
            <a:ext cx="99718" cy="60779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4DDB10D-706D-654B-8FA9-259A4D3D4AF6}"/>
              </a:ext>
            </a:extLst>
          </p:cNvPr>
          <p:cNvCxnSpPr>
            <a:cxnSpLocks/>
          </p:cNvCxnSpPr>
          <p:nvPr/>
        </p:nvCxnSpPr>
        <p:spPr>
          <a:xfrm flipH="1" flipV="1">
            <a:off x="4371839" y="4828297"/>
            <a:ext cx="69130" cy="6094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9DA4A5D-57A9-3D48-8497-B351AD6B0CD7}"/>
              </a:ext>
            </a:extLst>
          </p:cNvPr>
          <p:cNvCxnSpPr>
            <a:cxnSpLocks/>
          </p:cNvCxnSpPr>
          <p:nvPr/>
        </p:nvCxnSpPr>
        <p:spPr>
          <a:xfrm flipV="1">
            <a:off x="469516" y="6212716"/>
            <a:ext cx="0" cy="66940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F2E8CF6-EBEE-7943-8731-0A928D5295FB}"/>
              </a:ext>
            </a:extLst>
          </p:cNvPr>
          <p:cNvCxnSpPr>
            <a:cxnSpLocks/>
          </p:cNvCxnSpPr>
          <p:nvPr/>
        </p:nvCxnSpPr>
        <p:spPr>
          <a:xfrm flipV="1">
            <a:off x="579268" y="6211090"/>
            <a:ext cx="0" cy="67103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3DB9493-E053-6449-8BCD-7DC3854F1341}"/>
              </a:ext>
            </a:extLst>
          </p:cNvPr>
          <p:cNvCxnSpPr>
            <a:cxnSpLocks/>
          </p:cNvCxnSpPr>
          <p:nvPr/>
        </p:nvCxnSpPr>
        <p:spPr>
          <a:xfrm flipV="1">
            <a:off x="800838" y="6212716"/>
            <a:ext cx="0" cy="66940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49908C7-F4CB-0E4D-8CC8-B014E2697F8E}"/>
              </a:ext>
            </a:extLst>
          </p:cNvPr>
          <p:cNvCxnSpPr>
            <a:cxnSpLocks/>
          </p:cNvCxnSpPr>
          <p:nvPr/>
        </p:nvCxnSpPr>
        <p:spPr>
          <a:xfrm flipV="1">
            <a:off x="910590" y="6211090"/>
            <a:ext cx="0" cy="67103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920E9EC-7C7E-694D-BD8F-D214DEA3E92E}"/>
              </a:ext>
            </a:extLst>
          </p:cNvPr>
          <p:cNvCxnSpPr>
            <a:cxnSpLocks/>
          </p:cNvCxnSpPr>
          <p:nvPr/>
        </p:nvCxnSpPr>
        <p:spPr>
          <a:xfrm flipV="1">
            <a:off x="2301296" y="6212716"/>
            <a:ext cx="0" cy="66940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7611A38-1949-8F46-A3FD-9E7C3A4003C1}"/>
              </a:ext>
            </a:extLst>
          </p:cNvPr>
          <p:cNvCxnSpPr>
            <a:cxnSpLocks/>
          </p:cNvCxnSpPr>
          <p:nvPr/>
        </p:nvCxnSpPr>
        <p:spPr>
          <a:xfrm flipV="1">
            <a:off x="2411048" y="6211090"/>
            <a:ext cx="0" cy="67103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330E34B-3AD4-C14D-9341-794C354F76C7}"/>
              </a:ext>
            </a:extLst>
          </p:cNvPr>
          <p:cNvCxnSpPr>
            <a:cxnSpLocks/>
          </p:cNvCxnSpPr>
          <p:nvPr/>
        </p:nvCxnSpPr>
        <p:spPr>
          <a:xfrm flipV="1">
            <a:off x="2664727" y="6212716"/>
            <a:ext cx="0" cy="66940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2A1D79F-AA88-5B43-B3A1-15833D1D82C8}"/>
              </a:ext>
            </a:extLst>
          </p:cNvPr>
          <p:cNvCxnSpPr>
            <a:cxnSpLocks/>
          </p:cNvCxnSpPr>
          <p:nvPr/>
        </p:nvCxnSpPr>
        <p:spPr>
          <a:xfrm flipV="1">
            <a:off x="2774479" y="6211090"/>
            <a:ext cx="0" cy="67103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1B0D383-167C-7D45-9781-17CEF75027B2}"/>
              </a:ext>
            </a:extLst>
          </p:cNvPr>
          <p:cNvCxnSpPr>
            <a:cxnSpLocks/>
          </p:cNvCxnSpPr>
          <p:nvPr/>
        </p:nvCxnSpPr>
        <p:spPr>
          <a:xfrm flipV="1">
            <a:off x="3955225" y="6212716"/>
            <a:ext cx="34264" cy="7243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D43AA61-6E1E-C846-A050-030D251CB59A}"/>
              </a:ext>
            </a:extLst>
          </p:cNvPr>
          <p:cNvCxnSpPr>
            <a:cxnSpLocks/>
          </p:cNvCxnSpPr>
          <p:nvPr/>
        </p:nvCxnSpPr>
        <p:spPr>
          <a:xfrm flipH="1" flipV="1">
            <a:off x="4099241" y="6211090"/>
            <a:ext cx="85297" cy="7259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2A8D060-7DDA-5046-8EEA-1ACAC318044D}"/>
              </a:ext>
            </a:extLst>
          </p:cNvPr>
          <p:cNvCxnSpPr>
            <a:cxnSpLocks/>
          </p:cNvCxnSpPr>
          <p:nvPr/>
        </p:nvCxnSpPr>
        <p:spPr>
          <a:xfrm flipV="1">
            <a:off x="4434726" y="6212716"/>
            <a:ext cx="34264" cy="7243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AD6F356-2933-FE48-AC13-E92DB676462E}"/>
              </a:ext>
            </a:extLst>
          </p:cNvPr>
          <p:cNvCxnSpPr>
            <a:cxnSpLocks/>
          </p:cNvCxnSpPr>
          <p:nvPr/>
        </p:nvCxnSpPr>
        <p:spPr>
          <a:xfrm flipH="1" flipV="1">
            <a:off x="4578742" y="6211090"/>
            <a:ext cx="85297" cy="7259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9B5F474A-8E17-B54F-91C0-79B83F184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4524" y="5563553"/>
            <a:ext cx="252185" cy="464552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1388AFB2-CEB6-FF41-89C6-39EB2E0B4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539" y="4225208"/>
            <a:ext cx="138260" cy="464554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A756A2B7-02D4-F54B-B337-7DC489301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0740" y="5563553"/>
            <a:ext cx="252185" cy="464552"/>
          </a:xfrm>
          <a:prstGeom prst="rect">
            <a:avLst/>
          </a:prstGeom>
        </p:spPr>
      </p:pic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5B4D07FC-413C-2E42-A54B-3DBC5F6B8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1513" y="6980871"/>
            <a:ext cx="252185" cy="464552"/>
          </a:xfrm>
          <a:prstGeom prst="rect">
            <a:avLst/>
          </a:prstGeom>
        </p:spPr>
      </p:pic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ACC5B33A-49E3-4D4E-BE44-34B7F236FA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6504" y="6970988"/>
            <a:ext cx="252185" cy="464552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DAC380DA-9299-B345-9942-092AAF2CB8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5839" y="6968724"/>
            <a:ext cx="252185" cy="464552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D3F3936B-84A7-4F49-9FDD-4CE9406630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557" y="6968724"/>
            <a:ext cx="252185" cy="464552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A7ED936-DCCC-3540-9D00-6212D3235C4D}"/>
              </a:ext>
            </a:extLst>
          </p:cNvPr>
          <p:cNvCxnSpPr>
            <a:cxnSpLocks/>
          </p:cNvCxnSpPr>
          <p:nvPr/>
        </p:nvCxnSpPr>
        <p:spPr>
          <a:xfrm flipV="1">
            <a:off x="5950920" y="4829923"/>
            <a:ext cx="99718" cy="60779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5F4C38-863C-314C-8AAD-D71EED514D41}"/>
              </a:ext>
            </a:extLst>
          </p:cNvPr>
          <p:cNvCxnSpPr>
            <a:cxnSpLocks/>
          </p:cNvCxnSpPr>
          <p:nvPr/>
        </p:nvCxnSpPr>
        <p:spPr>
          <a:xfrm flipH="1" flipV="1">
            <a:off x="6160390" y="4828297"/>
            <a:ext cx="69130" cy="6094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84B3B00-37A1-294D-8CD4-9BB57B6F8842}"/>
              </a:ext>
            </a:extLst>
          </p:cNvPr>
          <p:cNvCxnSpPr>
            <a:cxnSpLocks/>
          </p:cNvCxnSpPr>
          <p:nvPr/>
        </p:nvCxnSpPr>
        <p:spPr>
          <a:xfrm flipV="1">
            <a:off x="5743776" y="6212716"/>
            <a:ext cx="34264" cy="7243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D06B69-0D5A-6C4E-85B2-5BE86E4E4CCD}"/>
              </a:ext>
            </a:extLst>
          </p:cNvPr>
          <p:cNvCxnSpPr>
            <a:cxnSpLocks/>
          </p:cNvCxnSpPr>
          <p:nvPr/>
        </p:nvCxnSpPr>
        <p:spPr>
          <a:xfrm flipH="1" flipV="1">
            <a:off x="5887792" y="6211090"/>
            <a:ext cx="85297" cy="7259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969BE3B-7B95-C04E-99F0-0A35B13C15E5}"/>
              </a:ext>
            </a:extLst>
          </p:cNvPr>
          <p:cNvCxnSpPr>
            <a:cxnSpLocks/>
          </p:cNvCxnSpPr>
          <p:nvPr/>
        </p:nvCxnSpPr>
        <p:spPr>
          <a:xfrm flipV="1">
            <a:off x="6223277" y="6212716"/>
            <a:ext cx="34264" cy="7243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26B048A-117C-1240-B012-FF9FDCE77892}"/>
              </a:ext>
            </a:extLst>
          </p:cNvPr>
          <p:cNvCxnSpPr>
            <a:cxnSpLocks/>
          </p:cNvCxnSpPr>
          <p:nvPr/>
        </p:nvCxnSpPr>
        <p:spPr>
          <a:xfrm flipH="1" flipV="1">
            <a:off x="6367293" y="6211090"/>
            <a:ext cx="85297" cy="7259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8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C3BA-43AB-A94D-ADD8-B3A90843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92598"/>
            <a:ext cx="5829300" cy="8965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Rhythms - Rests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4DBFA6-508B-BE43-B119-0917E053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1312445"/>
            <a:ext cx="5829300" cy="71984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FE7B0-6423-6449-8584-DEC58E3F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16" b="39291"/>
          <a:stretch/>
        </p:blipFill>
        <p:spPr>
          <a:xfrm>
            <a:off x="514350" y="49424"/>
            <a:ext cx="5829300" cy="719847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73D7866-13AE-474C-B384-6BDC8B58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39" y="2114651"/>
            <a:ext cx="440439" cy="132490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BD7B8E-B83F-C44D-A90C-A48A5142E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46" y="5406701"/>
            <a:ext cx="213456" cy="463714"/>
          </a:xfrm>
          <a:prstGeom prst="rect">
            <a:avLst/>
          </a:prstGeom>
        </p:spPr>
      </p:pic>
      <p:pic>
        <p:nvPicPr>
          <p:cNvPr id="30" name="Picture 29" descr="A picture containing ax, drawing, umbrella&#10;&#10;Description automatically generated">
            <a:extLst>
              <a:ext uri="{FF2B5EF4-FFF2-40B4-BE49-F238E27FC236}">
                <a16:creationId xmlns:a16="http://schemas.microsoft.com/office/drawing/2014/main" id="{EC3D2BDA-C2D7-BC4B-997A-1D0CC1606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63" y="3646715"/>
            <a:ext cx="156411" cy="463714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BDE6CEE0-805A-4144-9588-883BAED2B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77" y="2991123"/>
            <a:ext cx="511559" cy="132490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684421-86EA-8843-B2C1-88DE13C9F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87" y="4511067"/>
            <a:ext cx="233697" cy="4949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AF2ACC3-9F06-BE4B-A7AA-A8E790B603CA}"/>
              </a:ext>
            </a:extLst>
          </p:cNvPr>
          <p:cNvSpPr txBox="1">
            <a:spLocks/>
          </p:cNvSpPr>
          <p:nvPr/>
        </p:nvSpPr>
        <p:spPr>
          <a:xfrm>
            <a:off x="1122923" y="1963993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Whole Rest = 4 beats silence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FA8C2A7-4C54-B941-BC93-3A0099951FA6}"/>
              </a:ext>
            </a:extLst>
          </p:cNvPr>
          <p:cNvSpPr txBox="1">
            <a:spLocks/>
          </p:cNvSpPr>
          <p:nvPr/>
        </p:nvSpPr>
        <p:spPr>
          <a:xfrm>
            <a:off x="1122923" y="2791909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Half Rest = 2 beats silence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154E793-52F4-3D44-8D97-16ACCDB7F5C6}"/>
              </a:ext>
            </a:extLst>
          </p:cNvPr>
          <p:cNvSpPr txBox="1">
            <a:spLocks/>
          </p:cNvSpPr>
          <p:nvPr/>
        </p:nvSpPr>
        <p:spPr>
          <a:xfrm>
            <a:off x="1122923" y="3622136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Quarter Rest = 1 beat silence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BEE76CB-2DBF-8A40-A062-0832C3084EF3}"/>
              </a:ext>
            </a:extLst>
          </p:cNvPr>
          <p:cNvSpPr txBox="1">
            <a:spLocks/>
          </p:cNvSpPr>
          <p:nvPr/>
        </p:nvSpPr>
        <p:spPr>
          <a:xfrm>
            <a:off x="1122923" y="4470584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Eighth Rest = 1/2 beat silence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E98CC8D-99D2-0C4E-9020-0170ABAF4ECB}"/>
              </a:ext>
            </a:extLst>
          </p:cNvPr>
          <p:cNvSpPr txBox="1">
            <a:spLocks/>
          </p:cNvSpPr>
          <p:nvPr/>
        </p:nvSpPr>
        <p:spPr>
          <a:xfrm>
            <a:off x="1100407" y="5310310"/>
            <a:ext cx="4623779" cy="43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Bradley Hand" pitchFamily="2" charset="77"/>
                <a:ea typeface="STHupo" panose="02010800040101010101" pitchFamily="2" charset="-122"/>
                <a:cs typeface="Kokonor" pitchFamily="2" charset="0"/>
              </a:rPr>
              <a:t>Sixteenth Rest = 1/2 beat silence</a:t>
            </a:r>
          </a:p>
        </p:txBody>
      </p:sp>
    </p:spTree>
    <p:extLst>
      <p:ext uri="{BB962C8B-B14F-4D97-AF65-F5344CB8AC3E}">
        <p14:creationId xmlns:p14="http://schemas.microsoft.com/office/powerpoint/2010/main" val="33575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1647</TotalTime>
  <Words>1261</Words>
  <Application>Microsoft Office PowerPoint</Application>
  <PresentationFormat>Letter Paper (8.5x11 in)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Bradley Hand</vt:lpstr>
      <vt:lpstr>Calibri</vt:lpstr>
      <vt:lpstr>Calibri Light</vt:lpstr>
      <vt:lpstr>Kokonor</vt:lpstr>
      <vt:lpstr>STHupo</vt:lpstr>
      <vt:lpstr>Office Theme</vt:lpstr>
      <vt:lpstr>Band Basics</vt:lpstr>
      <vt:lpstr>Clefs/The Staff</vt:lpstr>
      <vt:lpstr>Accidentals</vt:lpstr>
      <vt:lpstr>Circle of Fourths</vt:lpstr>
      <vt:lpstr>Key Signatures</vt:lpstr>
      <vt:lpstr>Key Signatures (Cont.)</vt:lpstr>
      <vt:lpstr>Rhythms - Notes</vt:lpstr>
      <vt:lpstr>Note Value Tree</vt:lpstr>
      <vt:lpstr>Rhythms - Rests</vt:lpstr>
      <vt:lpstr>Rest Value Tree</vt:lpstr>
      <vt:lpstr>Time Signatures</vt:lpstr>
      <vt:lpstr>Dynamics</vt:lpstr>
      <vt:lpstr>The Sound Pyramid</vt:lpstr>
      <vt:lpstr>How to Use A Tuner</vt:lpstr>
      <vt:lpstr>The Keyboard</vt:lpstr>
      <vt:lpstr>Tempo</vt:lpstr>
      <vt:lpstr>Articulation</vt:lpstr>
      <vt:lpstr>Form Symbols</vt:lpstr>
      <vt:lpstr>Form Symbols</vt:lpstr>
      <vt:lpstr>Form Types</vt:lpstr>
      <vt:lpstr>Notes</vt:lpstr>
      <vt:lpstr>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Values</dc:title>
  <dc:creator>JUSTINE JOY ELLIOTT GOULD</dc:creator>
  <cp:lastModifiedBy>Justine Burke</cp:lastModifiedBy>
  <cp:revision>84</cp:revision>
  <cp:lastPrinted>2020-04-29T20:20:18Z</cp:lastPrinted>
  <dcterms:created xsi:type="dcterms:W3CDTF">2020-04-29T18:46:57Z</dcterms:created>
  <dcterms:modified xsi:type="dcterms:W3CDTF">2022-06-30T13:59:11Z</dcterms:modified>
</cp:coreProperties>
</file>